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6" r:id="rId1"/>
  </p:sldMasterIdLst>
  <p:notesMasterIdLst>
    <p:notesMasterId r:id="rId30"/>
  </p:notesMasterIdLst>
  <p:sldIdLst>
    <p:sldId id="269" r:id="rId2"/>
    <p:sldId id="261" r:id="rId3"/>
    <p:sldId id="256" r:id="rId4"/>
    <p:sldId id="264" r:id="rId5"/>
    <p:sldId id="267" r:id="rId6"/>
    <p:sldId id="276" r:id="rId7"/>
    <p:sldId id="275" r:id="rId8"/>
    <p:sldId id="257" r:id="rId9"/>
    <p:sldId id="258" r:id="rId10"/>
    <p:sldId id="259" r:id="rId11"/>
    <p:sldId id="268" r:id="rId12"/>
    <p:sldId id="266" r:id="rId13"/>
    <p:sldId id="282" r:id="rId14"/>
    <p:sldId id="270" r:id="rId15"/>
    <p:sldId id="279" r:id="rId16"/>
    <p:sldId id="272" r:id="rId17"/>
    <p:sldId id="277" r:id="rId18"/>
    <p:sldId id="273" r:id="rId19"/>
    <p:sldId id="281" r:id="rId20"/>
    <p:sldId id="271" r:id="rId21"/>
    <p:sldId id="280" r:id="rId22"/>
    <p:sldId id="274" r:id="rId23"/>
    <p:sldId id="283" r:id="rId24"/>
    <p:sldId id="260" r:id="rId25"/>
    <p:sldId id="289" r:id="rId26"/>
    <p:sldId id="286" r:id="rId27"/>
    <p:sldId id="285" r:id="rId28"/>
    <p:sldId id="28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B00"/>
    <a:srgbClr val="008F00"/>
    <a:srgbClr val="550900"/>
    <a:srgbClr val="4A5256"/>
    <a:srgbClr val="AE7902"/>
    <a:srgbClr val="941100"/>
    <a:srgbClr val="005493"/>
    <a:srgbClr val="584800"/>
    <a:srgbClr val="684900"/>
    <a:srgbClr val="003A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88"/>
    <p:restoredTop sz="93197"/>
  </p:normalViewPr>
  <p:slideViewPr>
    <p:cSldViewPr snapToObjects="1">
      <p:cViewPr varScale="1">
        <p:scale>
          <a:sx n="115" d="100"/>
          <a:sy n="115" d="100"/>
        </p:scale>
        <p:origin x="11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49CB7-A883-B64F-BCEE-6FEFECCD6E64}" type="datetimeFigureOut">
              <a:rPr lang="en-US" smtClean="0"/>
              <a:t>2/1/21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77E346-710D-644C-927F-117FB535E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909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youtu.be</a:t>
            </a:r>
            <a:r>
              <a:rPr lang="en-US"/>
              <a:t>/G6RNv9D1kGo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77E346-710D-644C-927F-117FB535E6F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68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www.gartner.com</a:t>
            </a:r>
            <a:r>
              <a:rPr lang="en-US" dirty="0"/>
              <a:t>/</a:t>
            </a:r>
            <a:r>
              <a:rPr lang="en-US" dirty="0" err="1"/>
              <a:t>smarterwithgartner</a:t>
            </a:r>
            <a:r>
              <a:rPr lang="en-US" dirty="0"/>
              <a:t>/the-secret-to-</a:t>
            </a:r>
            <a:r>
              <a:rPr lang="en-US" dirty="0" err="1"/>
              <a:t>devops</a:t>
            </a:r>
            <a:r>
              <a:rPr lang="en-US" dirty="0"/>
              <a:t>-success/</a:t>
            </a:r>
          </a:p>
          <a:p>
            <a:r>
              <a:rPr lang="en-US" dirty="0"/>
              <a:t>https://</a:t>
            </a:r>
            <a:r>
              <a:rPr lang="en-US" dirty="0" err="1"/>
              <a:t>devops.com</a:t>
            </a:r>
            <a:r>
              <a:rPr lang="en-US" dirty="0"/>
              <a:t>/the-top-5-ways-devops-fails-and-how-to-prevent-them/</a:t>
            </a:r>
          </a:p>
          <a:p>
            <a:r>
              <a:rPr lang="en-US" dirty="0"/>
              <a:t>https://</a:t>
            </a:r>
            <a:r>
              <a:rPr lang="en-US" dirty="0" err="1"/>
              <a:t>www.gartner.com</a:t>
            </a:r>
            <a:r>
              <a:rPr lang="en-US" dirty="0"/>
              <a:t>/</a:t>
            </a:r>
            <a:r>
              <a:rPr lang="en-US" dirty="0" err="1"/>
              <a:t>en</a:t>
            </a:r>
            <a:r>
              <a:rPr lang="en-US" dirty="0"/>
              <a:t>/conferences/</a:t>
            </a:r>
            <a:r>
              <a:rPr lang="en-US" dirty="0" err="1"/>
              <a:t>apac</a:t>
            </a:r>
            <a:r>
              <a:rPr lang="en-US" dirty="0"/>
              <a:t>/infrastructure-operations-cloud-</a:t>
            </a:r>
            <a:r>
              <a:rPr lang="en-US" dirty="0" err="1"/>
              <a:t>india</a:t>
            </a:r>
            <a:r>
              <a:rPr lang="en-US" dirty="0"/>
              <a:t>/</a:t>
            </a:r>
            <a:r>
              <a:rPr lang="en-US" dirty="0" err="1"/>
              <a:t>gartner</a:t>
            </a:r>
            <a:r>
              <a:rPr lang="en-US" dirty="0"/>
              <a:t>-insights/</a:t>
            </a:r>
            <a:r>
              <a:rPr lang="en-US" dirty="0" err="1"/>
              <a:t>swg</a:t>
            </a:r>
            <a:r>
              <a:rPr lang="en-US" dirty="0"/>
              <a:t>-the-secret-to-</a:t>
            </a:r>
            <a:r>
              <a:rPr lang="en-US" dirty="0" err="1"/>
              <a:t>devops</a:t>
            </a:r>
            <a:r>
              <a:rPr lang="en-US" dirty="0"/>
              <a:t>-success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77E346-710D-644C-927F-117FB535E6F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47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77E346-710D-644C-927F-117FB535E6F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512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77E346-710D-644C-927F-117FB535E6F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626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Architect and enable low-risk releases. Establish fast recovery, fast reversion, and fast fix-forward.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77E346-710D-644C-927F-117FB535E6F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974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choose server farms over meeting rooms</a:t>
            </a:r>
          </a:p>
          <a:p>
            <a:r>
              <a:rPr lang="en-US" dirty="0"/>
              <a:t>Emails over face-to-face conversations</a:t>
            </a:r>
          </a:p>
          <a:p>
            <a:r>
              <a:rPr lang="en-US" dirty="0"/>
              <a:t>Code branching over relationships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77E346-710D-644C-927F-117FB535E6F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484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Cynefin</a:t>
            </a:r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framework is based on systems theory, complexity theory, network theory and learning theories.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77E346-710D-644C-927F-117FB535E6F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538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Establish fast recovery, fast reversion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77E346-710D-644C-927F-117FB535E6F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512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Cynefin</a:t>
            </a:r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framework is based on systems theory, complexity theory, network theory and learning theories.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77E346-710D-644C-927F-117FB535E6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12234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Vanguard CIO John </a:t>
            </a:r>
            <a:r>
              <a:rPr lang="en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Marcante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DevOps plays a critical role in his team’s shared goal: to “deliver business value at </a:t>
            </a:r>
            <a:r>
              <a:rPr lang="en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startup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speed,” even at a global financial services giant. His team is “embracing DevOps principles in order to minimize the time between when code is checked into our version management system and when a feature is available to our clients,”</a:t>
            </a: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enterprisersproject.com</a:t>
            </a:r>
            <a:r>
              <a:rPr lang="en-US" dirty="0"/>
              <a:t>/</a:t>
            </a:r>
            <a:r>
              <a:rPr lang="en-US" dirty="0" err="1"/>
              <a:t>devops</a:t>
            </a: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enterprisersproject.com</a:t>
            </a:r>
            <a:r>
              <a:rPr lang="en-US" dirty="0"/>
              <a:t>/article/2016/11/transformation-model-enables-vanguard-it-increase-speed-and-innovation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77E346-710D-644C-927F-117FB535E6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6565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www.pluralsight.com</a:t>
            </a:r>
            <a:r>
              <a:rPr lang="en-US" dirty="0"/>
              <a:t>/blog/teams/devops-can-t-work-without-a-culture-of-trust-with-mike-rasmussen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77E346-710D-644C-927F-117FB535E6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314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CA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'I believe that our teams come to work every day to do the best job they can.</a:t>
            </a: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CA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believe that if we give our teams ambitious goals and let them figure out how to reach them, they will achieve things we never expected.</a:t>
            </a: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CA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believe that if we empower our teams and trust them, they will repay our trust many times over.</a:t>
            </a: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CA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believe that it is possible to go faster and break less - and we break less because we go faster.</a:t>
            </a:r>
          </a:p>
          <a:p>
            <a:pPr fontAlgn="base"/>
            <a:r>
              <a:rPr lang="en-CA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GB&amp;M, we express these beliefs by setting every team the goal to double, half and quarter every year: double the frequency of releases, half the number of low impact incidents, and quarter the number of high impact incidents.'</a:t>
            </a: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/>
              <a:t>https://</a:t>
            </a:r>
            <a:r>
              <a:rPr lang="en-US" dirty="0" err="1"/>
              <a:t>www.linkedin.com</a:t>
            </a:r>
            <a:r>
              <a:rPr lang="en-US" dirty="0"/>
              <a:t>/pulse/double-half-quarter-lesson-from-book-</a:t>
            </a:r>
            <a:r>
              <a:rPr lang="en-US" dirty="0" err="1"/>
              <a:t>richard</a:t>
            </a:r>
            <a:r>
              <a:rPr lang="en-US" dirty="0"/>
              <a:t>-</a:t>
            </a:r>
            <a:r>
              <a:rPr lang="en-US" dirty="0" err="1"/>
              <a:t>david-knott</a:t>
            </a:r>
            <a:r>
              <a:rPr lang="en-US" dirty="0"/>
              <a:t>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77E346-710D-644C-927F-117FB535E6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3069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cloud.google.com</a:t>
            </a:r>
            <a:r>
              <a:rPr lang="en-US" dirty="0"/>
              <a:t>/solutions/</a:t>
            </a:r>
            <a:r>
              <a:rPr lang="en-US" dirty="0" err="1"/>
              <a:t>devops</a:t>
            </a:r>
            <a:r>
              <a:rPr lang="en-US" dirty="0"/>
              <a:t>/</a:t>
            </a:r>
            <a:r>
              <a:rPr lang="en-US" dirty="0" err="1"/>
              <a:t>devops</a:t>
            </a:r>
            <a:r>
              <a:rPr lang="en-US" dirty="0"/>
              <a:t>-culture-transform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77E346-710D-644C-927F-117FB535E6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4928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77E346-710D-644C-927F-117FB535E6F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694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77E346-710D-644C-927F-117FB535E6F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8011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52c861b442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52c861b442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70135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4440f72a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4440f72a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29238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77E346-710D-644C-927F-117FB535E6F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843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77E346-710D-644C-927F-117FB535E6F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2505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77E346-710D-644C-927F-117FB535E6F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48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21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76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179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32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70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582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226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146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60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22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24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720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Red Variant">
  <p:cSld name="Section Header - Red Variant">
    <p:bg>
      <p:bgPr>
        <a:solidFill>
          <a:srgbClr val="980000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Lato"/>
              <a:buNone/>
              <a:defRPr sz="4800" b="1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Lato"/>
              <a:buNone/>
              <a:defRPr sz="4800" b="1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Lato"/>
              <a:buNone/>
              <a:defRPr sz="4800" b="1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Lato"/>
              <a:buNone/>
              <a:defRPr sz="4800" b="1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Lato"/>
              <a:buNone/>
              <a:defRPr sz="4800" b="1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Lato"/>
              <a:buNone/>
              <a:defRPr sz="4800" b="1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Lato"/>
              <a:buNone/>
              <a:defRPr sz="4800" b="1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Lato"/>
              <a:buNone/>
              <a:defRPr sz="4800" b="1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Lato"/>
              <a:buNone/>
              <a:defRPr sz="4800" b="1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54" name="Google Shape;154;p21"/>
          <p:cNvSpPr/>
          <p:nvPr/>
        </p:nvSpPr>
        <p:spPr>
          <a:xfrm>
            <a:off x="11746533" y="6408384"/>
            <a:ext cx="328000" cy="328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</a:endParaRPr>
          </a:p>
        </p:txBody>
      </p:sp>
      <p:sp>
        <p:nvSpPr>
          <p:cNvPr id="155" name="Google Shape;155;p21"/>
          <p:cNvSpPr txBox="1">
            <a:spLocks noGrp="1"/>
          </p:cNvSpPr>
          <p:nvPr>
            <p:ph type="sldNum" idx="12"/>
          </p:nvPr>
        </p:nvSpPr>
        <p:spPr>
          <a:xfrm>
            <a:off x="11686737" y="6346981"/>
            <a:ext cx="447600" cy="450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buNone/>
              <a:defRPr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buNone/>
              <a:defRPr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buNone/>
              <a:defRPr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buNone/>
              <a:defRPr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buNone/>
              <a:defRPr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buNone/>
              <a:defRPr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buNone/>
              <a:defRPr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buNone/>
              <a:defRPr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56" name="Google Shape;156;p21"/>
          <p:cNvSpPr/>
          <p:nvPr/>
        </p:nvSpPr>
        <p:spPr>
          <a:xfrm>
            <a:off x="77800" y="6431215"/>
            <a:ext cx="1613200" cy="282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57" name="Google Shape;15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700" y="6402366"/>
            <a:ext cx="1613368" cy="3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620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3" name="Google Shape;63;p9"/>
          <p:cNvGrpSpPr/>
          <p:nvPr/>
        </p:nvGrpSpPr>
        <p:grpSpPr>
          <a:xfrm>
            <a:off x="1107190" y="1588342"/>
            <a:ext cx="994351" cy="61101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4A86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973333" y="1758200"/>
            <a:ext cx="4401200" cy="22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3467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3467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3467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3467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3467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3467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3467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3467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3467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966600" y="4215367"/>
            <a:ext cx="4401200" cy="1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6898967" y="1803500"/>
            <a:ext cx="4499200" cy="40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 rtl="0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 rtl="0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 rtl="0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 rtl="0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 rtl="0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 rtl="0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 rtl="0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 rtl="0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11381736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4094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2/1/21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12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64" r:id="rId5"/>
    <p:sldLayoutId id="2147483765" r:id="rId6"/>
    <p:sldLayoutId id="2147483771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7" r:id="rId13"/>
    <p:sldLayoutId id="214748377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ixabay.com/photos/search/up/" TargetMode="Externa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microsoft.com/office/2007/relationships/hdphoto" Target="../media/hdphoto7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7.jpe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hyperlink" Target="https://www.linkedin.com/in/kruszynskiadam/" TargetMode="External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1.png"/><Relationship Id="rId9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1B8656-0899-4D70-A0EF-85A7FC5714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58551EE-C757-E44A-AFAA-6F93CBF79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72" y="87213"/>
            <a:ext cx="11228027" cy="1325563"/>
          </a:xfrm>
        </p:spPr>
        <p:txBody>
          <a:bodyPr>
            <a:normAutofit/>
          </a:bodyPr>
          <a:lstStyle/>
          <a:p>
            <a:r>
              <a:rPr lang="en-US" sz="4400" b="1" i="0" dirty="0">
                <a:solidFill>
                  <a:schemeClr val="bg1"/>
                </a:solidFill>
                <a:latin typeface="Gill Sans MT" panose="020B0502020104020203" pitchFamily="34" charset="77"/>
              </a:rPr>
              <a:t>Your DevOps Rollout is stalling!</a:t>
            </a:r>
            <a:r>
              <a:rPr lang="en-US" sz="4400" b="1" i="0" dirty="0">
                <a:latin typeface="Gill Sans MT" panose="020B0502020104020203" pitchFamily="34" charset="77"/>
              </a:rPr>
              <a:t> </a:t>
            </a:r>
            <a:br>
              <a:rPr lang="en-US" sz="4400" b="1" i="0" dirty="0">
                <a:latin typeface="Gill Sans MT" panose="020B0502020104020203" pitchFamily="34" charset="77"/>
              </a:rPr>
            </a:br>
            <a:r>
              <a:rPr lang="en-US" sz="4400" b="1" i="0" dirty="0">
                <a:solidFill>
                  <a:srgbClr val="FFC000"/>
                </a:solidFill>
                <a:latin typeface="Gill Sans MT" panose="020B0502020104020203" pitchFamily="34" charset="77"/>
              </a:rPr>
              <a:t>Here is WHY…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8C00DB-5E6F-3F47-9FC2-1BC6D23471EB}"/>
              </a:ext>
            </a:extLst>
          </p:cNvPr>
          <p:cNvSpPr/>
          <p:nvPr/>
        </p:nvSpPr>
        <p:spPr>
          <a:xfrm>
            <a:off x="335360" y="1484784"/>
            <a:ext cx="348343" cy="5769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B7D355-3462-C24D-B0B3-13C37B913102}"/>
              </a:ext>
            </a:extLst>
          </p:cNvPr>
          <p:cNvSpPr/>
          <p:nvPr/>
        </p:nvSpPr>
        <p:spPr>
          <a:xfrm>
            <a:off x="767408" y="1484784"/>
            <a:ext cx="3312368" cy="5769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E2A72994-D28C-6F48-B8B6-4CADADDB21C6}"/>
              </a:ext>
            </a:extLst>
          </p:cNvPr>
          <p:cNvSpPr txBox="1">
            <a:spLocks/>
          </p:cNvSpPr>
          <p:nvPr/>
        </p:nvSpPr>
        <p:spPr>
          <a:xfrm>
            <a:off x="191344" y="5661248"/>
            <a:ext cx="10657184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i="0" dirty="0">
                <a:solidFill>
                  <a:srgbClr val="FFC000"/>
                </a:solidFill>
                <a:latin typeface="Gill Sans MT" panose="020B0502020104020203" pitchFamily="34" charset="77"/>
              </a:rPr>
              <a:t>… &amp; Now HOW to Course-Correct it.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75C7E9-35FD-B245-A427-80CF3BF85F95}"/>
              </a:ext>
            </a:extLst>
          </p:cNvPr>
          <p:cNvSpPr txBox="1"/>
          <p:nvPr/>
        </p:nvSpPr>
        <p:spPr>
          <a:xfrm>
            <a:off x="4151784" y="1556792"/>
            <a:ext cx="3595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Gill Sans MT" panose="020B0502020104020203" pitchFamily="34" charset="77"/>
              </a:rPr>
              <a:t>Budget you received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E47ECD-364A-2F47-BBCB-86010D88E850}"/>
              </a:ext>
            </a:extLst>
          </p:cNvPr>
          <p:cNvSpPr/>
          <p:nvPr/>
        </p:nvSpPr>
        <p:spPr>
          <a:xfrm>
            <a:off x="335360" y="2420888"/>
            <a:ext cx="348343" cy="57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2A6C2F-F178-DD4C-86BF-741A4D2C1B8B}"/>
              </a:ext>
            </a:extLst>
          </p:cNvPr>
          <p:cNvSpPr/>
          <p:nvPr/>
        </p:nvSpPr>
        <p:spPr>
          <a:xfrm>
            <a:off x="767408" y="2420888"/>
            <a:ext cx="792088" cy="5769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2B9B15-A77B-364F-B8E1-037A56B5D0BD}"/>
              </a:ext>
            </a:extLst>
          </p:cNvPr>
          <p:cNvSpPr/>
          <p:nvPr/>
        </p:nvSpPr>
        <p:spPr>
          <a:xfrm>
            <a:off x="1631504" y="2420888"/>
            <a:ext cx="5040560" cy="5769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2907B4-E492-6C4B-BF54-85D1CDCE8AD7}"/>
              </a:ext>
            </a:extLst>
          </p:cNvPr>
          <p:cNvSpPr txBox="1"/>
          <p:nvPr/>
        </p:nvSpPr>
        <p:spPr>
          <a:xfrm>
            <a:off x="6816080" y="2492896"/>
            <a:ext cx="4824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Gill Sans MT" panose="020B0502020104020203" pitchFamily="34" charset="77"/>
              </a:rPr>
              <a:t>What you hoped / expected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4803AC-E651-6B4D-BEE4-AF34B5BC03B8}"/>
              </a:ext>
            </a:extLst>
          </p:cNvPr>
          <p:cNvSpPr/>
          <p:nvPr/>
        </p:nvSpPr>
        <p:spPr>
          <a:xfrm>
            <a:off x="335360" y="3429000"/>
            <a:ext cx="348343" cy="57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8AF6232-4784-6D46-AB47-460FFBA4AAA8}"/>
              </a:ext>
            </a:extLst>
          </p:cNvPr>
          <p:cNvSpPr/>
          <p:nvPr/>
        </p:nvSpPr>
        <p:spPr>
          <a:xfrm>
            <a:off x="767408" y="3429000"/>
            <a:ext cx="348343" cy="5769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FB69114-CEA1-9446-9838-9C5BB86CB942}"/>
              </a:ext>
            </a:extLst>
          </p:cNvPr>
          <p:cNvSpPr/>
          <p:nvPr/>
        </p:nvSpPr>
        <p:spPr>
          <a:xfrm>
            <a:off x="1199456" y="3429000"/>
            <a:ext cx="1008112" cy="5769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4CFF9F-39B4-B54D-8B40-DCE405803595}"/>
              </a:ext>
            </a:extLst>
          </p:cNvPr>
          <p:cNvSpPr/>
          <p:nvPr/>
        </p:nvSpPr>
        <p:spPr>
          <a:xfrm>
            <a:off x="3503712" y="3429000"/>
            <a:ext cx="348343" cy="57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7F4F392-6416-2F44-80D9-A8A2B7D633C5}"/>
              </a:ext>
            </a:extLst>
          </p:cNvPr>
          <p:cNvSpPr/>
          <p:nvPr/>
        </p:nvSpPr>
        <p:spPr>
          <a:xfrm>
            <a:off x="3935760" y="3429000"/>
            <a:ext cx="348343" cy="5769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D75686-7106-C144-880E-8DE55F192574}"/>
              </a:ext>
            </a:extLst>
          </p:cNvPr>
          <p:cNvSpPr/>
          <p:nvPr/>
        </p:nvSpPr>
        <p:spPr>
          <a:xfrm>
            <a:off x="4367808" y="3429000"/>
            <a:ext cx="1008112" cy="5769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D7A1D91-8E90-214D-B54D-A096F6184EA2}"/>
              </a:ext>
            </a:extLst>
          </p:cNvPr>
          <p:cNvSpPr/>
          <p:nvPr/>
        </p:nvSpPr>
        <p:spPr>
          <a:xfrm>
            <a:off x="7392144" y="3429000"/>
            <a:ext cx="348343" cy="57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FA1990F-7F81-834B-887F-FACEE5D5218F}"/>
              </a:ext>
            </a:extLst>
          </p:cNvPr>
          <p:cNvSpPr/>
          <p:nvPr/>
        </p:nvSpPr>
        <p:spPr>
          <a:xfrm>
            <a:off x="7824192" y="3429000"/>
            <a:ext cx="348343" cy="5769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6F3D772-16E4-314F-AA41-256B49D6C842}"/>
              </a:ext>
            </a:extLst>
          </p:cNvPr>
          <p:cNvSpPr/>
          <p:nvPr/>
        </p:nvSpPr>
        <p:spPr>
          <a:xfrm>
            <a:off x="8256240" y="3429000"/>
            <a:ext cx="1008112" cy="5769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FC03FFB-5072-9147-A5BB-FA4180E214F0}"/>
              </a:ext>
            </a:extLst>
          </p:cNvPr>
          <p:cNvSpPr txBox="1"/>
          <p:nvPr/>
        </p:nvSpPr>
        <p:spPr>
          <a:xfrm>
            <a:off x="7890086" y="4005064"/>
            <a:ext cx="4153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Gill Sans MT" panose="020B0502020104020203" pitchFamily="34" charset="77"/>
              </a:rPr>
              <a:t>How it probably went…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B8ED80-6933-EF47-84B9-EFDD20718804}"/>
              </a:ext>
            </a:extLst>
          </p:cNvPr>
          <p:cNvSpPr/>
          <p:nvPr/>
        </p:nvSpPr>
        <p:spPr>
          <a:xfrm>
            <a:off x="335360" y="4705980"/>
            <a:ext cx="3528392" cy="57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Mindset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60BD5CE-2AAF-2A4C-9D50-E379E2271CB3}"/>
              </a:ext>
            </a:extLst>
          </p:cNvPr>
          <p:cNvSpPr/>
          <p:nvPr/>
        </p:nvSpPr>
        <p:spPr>
          <a:xfrm>
            <a:off x="4007768" y="4705980"/>
            <a:ext cx="3456384" cy="5769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Education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459F7C4-94DA-5341-B6D3-BDD6BD5E06D0}"/>
              </a:ext>
            </a:extLst>
          </p:cNvPr>
          <p:cNvSpPr/>
          <p:nvPr/>
        </p:nvSpPr>
        <p:spPr>
          <a:xfrm>
            <a:off x="7608168" y="4705980"/>
            <a:ext cx="4392488" cy="5769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Technology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9140634-C8BA-354C-B565-FC48F6BBB6A0}"/>
              </a:ext>
            </a:extLst>
          </p:cNvPr>
          <p:cNvSpPr txBox="1"/>
          <p:nvPr/>
        </p:nvSpPr>
        <p:spPr>
          <a:xfrm>
            <a:off x="5148609" y="5301208"/>
            <a:ext cx="68592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Gill Sans MT" panose="020B0502020104020203" pitchFamily="34" charset="77"/>
              </a:rPr>
              <a:t>In retrospect what it actually requires…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5F8DDB2-7B30-9B47-8070-40F79F262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440" y="260648"/>
            <a:ext cx="1841500" cy="73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01E770F-B5D6-7E40-88D5-331435F64916}"/>
              </a:ext>
            </a:extLst>
          </p:cNvPr>
          <p:cNvSpPr/>
          <p:nvPr/>
        </p:nvSpPr>
        <p:spPr>
          <a:xfrm>
            <a:off x="8904312" y="980728"/>
            <a:ext cx="3143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CA" cap="all" dirty="0">
                <a:solidFill>
                  <a:srgbClr val="FFFFFF"/>
                </a:solidFill>
                <a:latin typeface="Oswald"/>
              </a:rPr>
              <a:t>DEVOPS ONLINE SUMMIT</a:t>
            </a:r>
          </a:p>
          <a:p>
            <a:pPr algn="r"/>
            <a:r>
              <a:rPr lang="en-CA" cap="all" dirty="0">
                <a:solidFill>
                  <a:srgbClr val="FFFFFF"/>
                </a:solidFill>
                <a:latin typeface="Oswald"/>
              </a:rPr>
              <a:t>NORTH AMERICA</a:t>
            </a:r>
          </a:p>
          <a:p>
            <a:pPr algn="r"/>
            <a:r>
              <a:rPr lang="en-CA" dirty="0">
                <a:solidFill>
                  <a:srgbClr val="FFFFFF"/>
                </a:solidFill>
                <a:latin typeface="Roboto"/>
              </a:rPr>
              <a:t>February 11 @ 4 PM </a:t>
            </a:r>
            <a:endParaRPr lang="en-CA" cap="all" dirty="0">
              <a:solidFill>
                <a:srgbClr val="FFFFFF"/>
              </a:solidFill>
              <a:latin typeface="Oswald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2A3C674-8E48-6741-A06D-BAC492C72E13}"/>
              </a:ext>
            </a:extLst>
          </p:cNvPr>
          <p:cNvSpPr/>
          <p:nvPr/>
        </p:nvSpPr>
        <p:spPr>
          <a:xfrm>
            <a:off x="2351584" y="3429000"/>
            <a:ext cx="1008112" cy="576943"/>
          </a:xfrm>
          <a:prstGeom prst="rect">
            <a:avLst/>
          </a:prstGeom>
          <a:solidFill>
            <a:srgbClr val="1B2C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Gaps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3035088-CF7E-7A4C-AAB5-79AEC6AA43C3}"/>
              </a:ext>
            </a:extLst>
          </p:cNvPr>
          <p:cNvSpPr/>
          <p:nvPr/>
        </p:nvSpPr>
        <p:spPr>
          <a:xfrm>
            <a:off x="5519936" y="3429000"/>
            <a:ext cx="1728192" cy="576943"/>
          </a:xfrm>
          <a:prstGeom prst="rect">
            <a:avLst/>
          </a:prstGeom>
          <a:solidFill>
            <a:srgbClr val="1B2C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Frustration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F6E9918-70AC-E742-8F51-A03EF05FF2FB}"/>
              </a:ext>
            </a:extLst>
          </p:cNvPr>
          <p:cNvSpPr/>
          <p:nvPr/>
        </p:nvSpPr>
        <p:spPr>
          <a:xfrm>
            <a:off x="9408368" y="3429000"/>
            <a:ext cx="2592288" cy="576943"/>
          </a:xfrm>
          <a:prstGeom prst="rect">
            <a:avLst/>
          </a:prstGeom>
          <a:solidFill>
            <a:srgbClr val="1B2C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Budget Cuts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230B93-52A1-DD4C-9797-C3ED647D8C7B}"/>
              </a:ext>
            </a:extLst>
          </p:cNvPr>
          <p:cNvSpPr txBox="1"/>
          <p:nvPr/>
        </p:nvSpPr>
        <p:spPr>
          <a:xfrm>
            <a:off x="0" y="6396335"/>
            <a:ext cx="12165805" cy="461665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Gill Sans MT" panose="020B0502020104020203" pitchFamily="34" charset="77"/>
              </a:rPr>
              <a:t>Adam Kruszynski | </a:t>
            </a:r>
            <a:r>
              <a:rPr lang="en-US" sz="2400" dirty="0" err="1">
                <a:solidFill>
                  <a:schemeClr val="bg1"/>
                </a:solidFill>
                <a:latin typeface="Gill Sans MT" panose="020B0502020104020203" pitchFamily="34" charset="77"/>
              </a:rPr>
              <a:t>adam@valuetransformed.com</a:t>
            </a:r>
            <a:r>
              <a:rPr lang="en-US" sz="2400" dirty="0">
                <a:solidFill>
                  <a:schemeClr val="bg1"/>
                </a:solidFill>
                <a:latin typeface="Gill Sans MT" panose="020B0502020104020203" pitchFamily="34" charset="77"/>
              </a:rPr>
              <a:t> | Connect via LinkedIn</a:t>
            </a:r>
          </a:p>
        </p:txBody>
      </p:sp>
    </p:spTree>
    <p:extLst>
      <p:ext uri="{BB962C8B-B14F-4D97-AF65-F5344CB8AC3E}">
        <p14:creationId xmlns:p14="http://schemas.microsoft.com/office/powerpoint/2010/main" val="850355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C13DBEA-11AC-564D-BA21-3C724AA1A856}"/>
              </a:ext>
            </a:extLst>
          </p:cNvPr>
          <p:cNvSpPr txBox="1">
            <a:spLocks/>
          </p:cNvSpPr>
          <p:nvPr/>
        </p:nvSpPr>
        <p:spPr>
          <a:xfrm>
            <a:off x="479376" y="476673"/>
            <a:ext cx="4393704" cy="7200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0" dirty="0">
                <a:solidFill>
                  <a:schemeClr val="bg1"/>
                </a:solidFill>
              </a:rPr>
              <a:t>75% Failure Rate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6B9DC2-D7D7-1749-8507-B6D224728A8B}"/>
              </a:ext>
            </a:extLst>
          </p:cNvPr>
          <p:cNvSpPr txBox="1">
            <a:spLocks/>
          </p:cNvSpPr>
          <p:nvPr/>
        </p:nvSpPr>
        <p:spPr>
          <a:xfrm>
            <a:off x="479376" y="1268760"/>
            <a:ext cx="4608512" cy="532859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>
                <a:solidFill>
                  <a:srgbClr val="FFC000"/>
                </a:solidFill>
              </a:rPr>
              <a:t>In 2018 &amp; most recent May 2020 “The Secret to DevOps Success” </a:t>
            </a:r>
            <a:r>
              <a:rPr lang="en-US" sz="3200" b="1" dirty="0">
                <a:solidFill>
                  <a:srgbClr val="FFC000"/>
                </a:solidFill>
              </a:rPr>
              <a:t>Gartner</a:t>
            </a:r>
            <a:r>
              <a:rPr lang="en-US" sz="3200" dirty="0">
                <a:solidFill>
                  <a:srgbClr val="FFC000"/>
                </a:solidFill>
              </a:rPr>
              <a:t> projected that 75% of DevOps initiatives will </a:t>
            </a:r>
            <a:r>
              <a:rPr lang="en-US" sz="3200" b="1" dirty="0">
                <a:solidFill>
                  <a:srgbClr val="FFC000"/>
                </a:solidFill>
              </a:rPr>
              <a:t>fail to meet expectations </a:t>
            </a:r>
            <a:r>
              <a:rPr lang="en-US" sz="3200" dirty="0">
                <a:solidFill>
                  <a:srgbClr val="FFC000"/>
                </a:solidFill>
              </a:rPr>
              <a:t>due to issues around organizational learning &amp; change [management]</a:t>
            </a:r>
          </a:p>
        </p:txBody>
      </p:sp>
      <p:pic>
        <p:nvPicPr>
          <p:cNvPr id="7" name="Picture 2" descr="The Science of DevOps Decoded - Smarter With Gartner">
            <a:extLst>
              <a:ext uri="{FF2B5EF4-FFF2-40B4-BE49-F238E27FC236}">
                <a16:creationId xmlns:a16="http://schemas.microsoft.com/office/drawing/2014/main" id="{DDC254CF-F6BA-0E46-A75A-4EAC35EAE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912" y="332656"/>
            <a:ext cx="6579497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620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1B8656-0899-4D70-A0EF-85A7FC5714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58551EE-C757-E44A-AFAA-6F93CBF79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72" y="87213"/>
            <a:ext cx="11804092" cy="1325563"/>
          </a:xfrm>
        </p:spPr>
        <p:txBody>
          <a:bodyPr>
            <a:normAutofit/>
          </a:bodyPr>
          <a:lstStyle/>
          <a:p>
            <a:r>
              <a:rPr lang="en-US" sz="4400" b="1" i="0" dirty="0">
                <a:solidFill>
                  <a:srgbClr val="FFC000"/>
                </a:solidFill>
                <a:latin typeface="Gill Sans MT" panose="020B0502020104020203" pitchFamily="34" charset="77"/>
              </a:rPr>
              <a:t>Is this how your DevOps initiative feels?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8C00DB-5E6F-3F47-9FC2-1BC6D23471EB}"/>
              </a:ext>
            </a:extLst>
          </p:cNvPr>
          <p:cNvSpPr/>
          <p:nvPr/>
        </p:nvSpPr>
        <p:spPr>
          <a:xfrm>
            <a:off x="335360" y="1772816"/>
            <a:ext cx="348343" cy="5769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B7D355-3462-C24D-B0B3-13C37B913102}"/>
              </a:ext>
            </a:extLst>
          </p:cNvPr>
          <p:cNvSpPr/>
          <p:nvPr/>
        </p:nvSpPr>
        <p:spPr>
          <a:xfrm>
            <a:off x="767408" y="1772816"/>
            <a:ext cx="3312368" cy="5769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75C7E9-35FD-B245-A427-80CF3BF85F95}"/>
              </a:ext>
            </a:extLst>
          </p:cNvPr>
          <p:cNvSpPr txBox="1"/>
          <p:nvPr/>
        </p:nvSpPr>
        <p:spPr>
          <a:xfrm>
            <a:off x="4151784" y="1844824"/>
            <a:ext cx="3595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Gill Sans MT" panose="020B0502020104020203" pitchFamily="34" charset="77"/>
              </a:rPr>
              <a:t>Budget you received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E47ECD-364A-2F47-BBCB-86010D88E850}"/>
              </a:ext>
            </a:extLst>
          </p:cNvPr>
          <p:cNvSpPr/>
          <p:nvPr/>
        </p:nvSpPr>
        <p:spPr>
          <a:xfrm>
            <a:off x="335360" y="2708920"/>
            <a:ext cx="348343" cy="57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2A6C2F-F178-DD4C-86BF-741A4D2C1B8B}"/>
              </a:ext>
            </a:extLst>
          </p:cNvPr>
          <p:cNvSpPr/>
          <p:nvPr/>
        </p:nvSpPr>
        <p:spPr>
          <a:xfrm>
            <a:off x="767408" y="2708920"/>
            <a:ext cx="792088" cy="5769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2B9B15-A77B-364F-B8E1-037A56B5D0BD}"/>
              </a:ext>
            </a:extLst>
          </p:cNvPr>
          <p:cNvSpPr/>
          <p:nvPr/>
        </p:nvSpPr>
        <p:spPr>
          <a:xfrm>
            <a:off x="1631504" y="2708920"/>
            <a:ext cx="5040560" cy="5769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2907B4-E492-6C4B-BF54-85D1CDCE8AD7}"/>
              </a:ext>
            </a:extLst>
          </p:cNvPr>
          <p:cNvSpPr txBox="1"/>
          <p:nvPr/>
        </p:nvSpPr>
        <p:spPr>
          <a:xfrm>
            <a:off x="6816080" y="2780928"/>
            <a:ext cx="4824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Gill Sans MT" panose="020B0502020104020203" pitchFamily="34" charset="77"/>
              </a:rPr>
              <a:t>What you hoped / expected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4803AC-E651-6B4D-BEE4-AF34B5BC03B8}"/>
              </a:ext>
            </a:extLst>
          </p:cNvPr>
          <p:cNvSpPr/>
          <p:nvPr/>
        </p:nvSpPr>
        <p:spPr>
          <a:xfrm>
            <a:off x="335360" y="3717032"/>
            <a:ext cx="348343" cy="57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8AF6232-4784-6D46-AB47-460FFBA4AAA8}"/>
              </a:ext>
            </a:extLst>
          </p:cNvPr>
          <p:cNvSpPr/>
          <p:nvPr/>
        </p:nvSpPr>
        <p:spPr>
          <a:xfrm>
            <a:off x="767408" y="3717032"/>
            <a:ext cx="348343" cy="5769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FB69114-CEA1-9446-9838-9C5BB86CB942}"/>
              </a:ext>
            </a:extLst>
          </p:cNvPr>
          <p:cNvSpPr/>
          <p:nvPr/>
        </p:nvSpPr>
        <p:spPr>
          <a:xfrm>
            <a:off x="1199456" y="3717032"/>
            <a:ext cx="1008112" cy="5769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4CFF9F-39B4-B54D-8B40-DCE405803595}"/>
              </a:ext>
            </a:extLst>
          </p:cNvPr>
          <p:cNvSpPr/>
          <p:nvPr/>
        </p:nvSpPr>
        <p:spPr>
          <a:xfrm>
            <a:off x="3503712" y="3717032"/>
            <a:ext cx="348343" cy="57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7F4F392-6416-2F44-80D9-A8A2B7D633C5}"/>
              </a:ext>
            </a:extLst>
          </p:cNvPr>
          <p:cNvSpPr/>
          <p:nvPr/>
        </p:nvSpPr>
        <p:spPr>
          <a:xfrm>
            <a:off x="3935760" y="3717032"/>
            <a:ext cx="348343" cy="5769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D75686-7106-C144-880E-8DE55F192574}"/>
              </a:ext>
            </a:extLst>
          </p:cNvPr>
          <p:cNvSpPr/>
          <p:nvPr/>
        </p:nvSpPr>
        <p:spPr>
          <a:xfrm>
            <a:off x="4367808" y="3717032"/>
            <a:ext cx="1008112" cy="5769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D7A1D91-8E90-214D-B54D-A096F6184EA2}"/>
              </a:ext>
            </a:extLst>
          </p:cNvPr>
          <p:cNvSpPr/>
          <p:nvPr/>
        </p:nvSpPr>
        <p:spPr>
          <a:xfrm>
            <a:off x="7392144" y="3717032"/>
            <a:ext cx="348343" cy="57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FA1990F-7F81-834B-887F-FACEE5D5218F}"/>
              </a:ext>
            </a:extLst>
          </p:cNvPr>
          <p:cNvSpPr/>
          <p:nvPr/>
        </p:nvSpPr>
        <p:spPr>
          <a:xfrm>
            <a:off x="7824192" y="3717032"/>
            <a:ext cx="348343" cy="5769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6F3D772-16E4-314F-AA41-256B49D6C842}"/>
              </a:ext>
            </a:extLst>
          </p:cNvPr>
          <p:cNvSpPr/>
          <p:nvPr/>
        </p:nvSpPr>
        <p:spPr>
          <a:xfrm>
            <a:off x="8256240" y="3717032"/>
            <a:ext cx="1008112" cy="5769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1A786B1-CBF1-A74F-A0EF-282A85E09E86}"/>
              </a:ext>
            </a:extLst>
          </p:cNvPr>
          <p:cNvSpPr/>
          <p:nvPr/>
        </p:nvSpPr>
        <p:spPr>
          <a:xfrm>
            <a:off x="2351584" y="3717032"/>
            <a:ext cx="1008112" cy="5769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Gaps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EE0379C-B1CE-3743-9996-A2DE0C31CE6F}"/>
              </a:ext>
            </a:extLst>
          </p:cNvPr>
          <p:cNvSpPr/>
          <p:nvPr/>
        </p:nvSpPr>
        <p:spPr>
          <a:xfrm>
            <a:off x="5519936" y="3717032"/>
            <a:ext cx="1728192" cy="5769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Frustration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F2C6AEB-E828-6049-A274-06B65172D2D2}"/>
              </a:ext>
            </a:extLst>
          </p:cNvPr>
          <p:cNvSpPr/>
          <p:nvPr/>
        </p:nvSpPr>
        <p:spPr>
          <a:xfrm>
            <a:off x="9408368" y="3717032"/>
            <a:ext cx="2592288" cy="5769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Budget Cuts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FC03FFB-5072-9147-A5BB-FA4180E214F0}"/>
              </a:ext>
            </a:extLst>
          </p:cNvPr>
          <p:cNvSpPr txBox="1"/>
          <p:nvPr/>
        </p:nvSpPr>
        <p:spPr>
          <a:xfrm>
            <a:off x="7890086" y="4293096"/>
            <a:ext cx="4153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latin typeface="Gill Sans MT" panose="020B0502020104020203" pitchFamily="34" charset="77"/>
              </a:rPr>
              <a:t>How it probably went…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B8ED80-6933-EF47-84B9-EFDD20718804}"/>
              </a:ext>
            </a:extLst>
          </p:cNvPr>
          <p:cNvSpPr/>
          <p:nvPr/>
        </p:nvSpPr>
        <p:spPr>
          <a:xfrm>
            <a:off x="335360" y="4994012"/>
            <a:ext cx="3528392" cy="57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Mindset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60BD5CE-2AAF-2A4C-9D50-E379E2271CB3}"/>
              </a:ext>
            </a:extLst>
          </p:cNvPr>
          <p:cNvSpPr/>
          <p:nvPr/>
        </p:nvSpPr>
        <p:spPr>
          <a:xfrm>
            <a:off x="4007768" y="4994012"/>
            <a:ext cx="3456384" cy="5769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Education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459F7C4-94DA-5341-B6D3-BDD6BD5E06D0}"/>
              </a:ext>
            </a:extLst>
          </p:cNvPr>
          <p:cNvSpPr/>
          <p:nvPr/>
        </p:nvSpPr>
        <p:spPr>
          <a:xfrm>
            <a:off x="7608168" y="4994012"/>
            <a:ext cx="4392488" cy="5769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Technology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9140634-C8BA-354C-B565-FC48F6BBB6A0}"/>
              </a:ext>
            </a:extLst>
          </p:cNvPr>
          <p:cNvSpPr txBox="1"/>
          <p:nvPr/>
        </p:nvSpPr>
        <p:spPr>
          <a:xfrm>
            <a:off x="5148609" y="5642084"/>
            <a:ext cx="68592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latin typeface="Gill Sans MT" panose="020B0502020104020203" pitchFamily="34" charset="77"/>
              </a:rPr>
              <a:t>In retrospect what it actually requires…</a:t>
            </a:r>
          </a:p>
        </p:txBody>
      </p:sp>
    </p:spTree>
    <p:extLst>
      <p:ext uri="{BB962C8B-B14F-4D97-AF65-F5344CB8AC3E}">
        <p14:creationId xmlns:p14="http://schemas.microsoft.com/office/powerpoint/2010/main" val="3219953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A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3EFAF143-8843-E346-BE55-A26CEAD75225}"/>
              </a:ext>
            </a:extLst>
          </p:cNvPr>
          <p:cNvSpPr txBox="1">
            <a:spLocks/>
          </p:cNvSpPr>
          <p:nvPr/>
        </p:nvSpPr>
        <p:spPr>
          <a:xfrm>
            <a:off x="623392" y="2204864"/>
            <a:ext cx="11017224" cy="2304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en-US"/>
            </a:defPPr>
            <a:lvl1pPr algn="ctr" defTabSz="914400">
              <a:lnSpc>
                <a:spcPct val="150000"/>
              </a:lnSpc>
              <a:spcBef>
                <a:spcPct val="0"/>
              </a:spcBef>
              <a:buNone/>
              <a:defRPr sz="4400" b="1" i="0">
                <a:solidFill>
                  <a:srgbClr val="FFC000"/>
                </a:solidFill>
                <a:latin typeface="Gill Sans MT" panose="020B0502020104020203" pitchFamily="34" charset="77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2DEBE66-9898-5D4B-BF4E-9F7280A7B035}"/>
              </a:ext>
            </a:extLst>
          </p:cNvPr>
          <p:cNvSpPr txBox="1">
            <a:spLocks/>
          </p:cNvSpPr>
          <p:nvPr/>
        </p:nvSpPr>
        <p:spPr>
          <a:xfrm>
            <a:off x="5807968" y="0"/>
            <a:ext cx="612068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3600" b="1" i="0" dirty="0">
                <a:solidFill>
                  <a:schemeClr val="bg1"/>
                </a:solidFill>
              </a:rPr>
              <a:t>We are NOT here to COMMISERATE…</a:t>
            </a: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rgbClr val="FFC000"/>
                </a:solidFill>
                <a:latin typeface="Lucida Bright" panose="02040602050505020304" pitchFamily="18" charset="77"/>
              </a:rPr>
              <a:t>We are here to face </a:t>
            </a:r>
            <a:br>
              <a:rPr lang="en-US" sz="3600" dirty="0">
                <a:solidFill>
                  <a:srgbClr val="FFC000"/>
                </a:solidFill>
                <a:latin typeface="Lucida Bright" panose="02040602050505020304" pitchFamily="18" charset="77"/>
              </a:rPr>
            </a:br>
            <a:r>
              <a:rPr lang="en-US" sz="3600" dirty="0">
                <a:solidFill>
                  <a:srgbClr val="FFC000"/>
                </a:solidFill>
                <a:latin typeface="Lucida Bright" panose="02040602050505020304" pitchFamily="18" charset="77"/>
              </a:rPr>
              <a:t>our biggest mistakes</a:t>
            </a: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rgbClr val="FFC000"/>
                </a:solidFill>
                <a:latin typeface="Lucida Bright" panose="02040602050505020304" pitchFamily="18" charset="77"/>
              </a:rPr>
              <a:t>&amp; to LEARN from them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B9CC92-BF64-C64D-B7B2-D94BBD99D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68347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C001A3-7E7C-D74C-AC88-68D469439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06184"/>
            <a:ext cx="1487488" cy="951815"/>
          </a:xfrm>
          <a:prstGeom prst="rect">
            <a:avLst/>
          </a:prstGeom>
        </p:spPr>
      </p:pic>
      <p:sp>
        <p:nvSpPr>
          <p:cNvPr id="6" name="Triangle 5">
            <a:extLst>
              <a:ext uri="{FF2B5EF4-FFF2-40B4-BE49-F238E27FC236}">
                <a16:creationId xmlns:a16="http://schemas.microsoft.com/office/drawing/2014/main" id="{B5F82BDB-E696-6E40-9389-AA66EEE84B6B}"/>
              </a:ext>
            </a:extLst>
          </p:cNvPr>
          <p:cNvSpPr/>
          <p:nvPr/>
        </p:nvSpPr>
        <p:spPr>
          <a:xfrm rot="16200000">
            <a:off x="4727848" y="5013176"/>
            <a:ext cx="1656184" cy="792088"/>
          </a:xfrm>
          <a:prstGeom prst="triangle">
            <a:avLst/>
          </a:prstGeom>
          <a:solidFill>
            <a:srgbClr val="003A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Google Cloud - SADA | Cloud Technology Services | Google Cloud Premier  Partner">
            <a:extLst>
              <a:ext uri="{FF2B5EF4-FFF2-40B4-BE49-F238E27FC236}">
                <a16:creationId xmlns:a16="http://schemas.microsoft.com/office/drawing/2014/main" id="{A7B877E3-BD5F-0947-8741-AD379171EA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5" b="28367"/>
          <a:stretch/>
        </p:blipFill>
        <p:spPr bwMode="auto">
          <a:xfrm>
            <a:off x="1559496" y="6323207"/>
            <a:ext cx="2140744" cy="41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817604-16BB-9444-8420-BD85CF68DF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365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0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ti Patterns DevOps. Before starting to talk about DevOps… | by Alessandra  Martins | Medium">
            <a:extLst>
              <a:ext uri="{FF2B5EF4-FFF2-40B4-BE49-F238E27FC236}">
                <a16:creationId xmlns:a16="http://schemas.microsoft.com/office/drawing/2014/main" id="{4FAA550D-3C4E-504A-AAE0-C8D625BAF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2192000" cy="684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996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urple clipart octagon, Purple octagon Transparent FREE for download on  WebStockReview 2021">
            <a:extLst>
              <a:ext uri="{FF2B5EF4-FFF2-40B4-BE49-F238E27FC236}">
                <a16:creationId xmlns:a16="http://schemas.microsoft.com/office/drawing/2014/main" id="{3B66D581-FD46-FE4C-9E42-1396C29750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65" t="25091" r="11974" b="3175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What is DevOps? | Atlassian">
            <a:extLst>
              <a:ext uri="{FF2B5EF4-FFF2-40B4-BE49-F238E27FC236}">
                <a16:creationId xmlns:a16="http://schemas.microsoft.com/office/drawing/2014/main" id="{A3F057ED-042F-C04C-ADB6-3EDCEF140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0" y="1268760"/>
            <a:ext cx="7056784" cy="441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CA84D3-82A6-C143-851E-C0798809DDE0}"/>
              </a:ext>
            </a:extLst>
          </p:cNvPr>
          <p:cNvSpPr txBox="1"/>
          <p:nvPr/>
        </p:nvSpPr>
        <p:spPr>
          <a:xfrm rot="2196574">
            <a:off x="9094070" y="4731490"/>
            <a:ext cx="27925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+mj-lt"/>
              </a:rPr>
              <a:t>Digital </a:t>
            </a:r>
            <a:br>
              <a:rPr lang="en-US" sz="3200" b="1" dirty="0">
                <a:solidFill>
                  <a:srgbClr val="C00000"/>
                </a:solidFill>
                <a:latin typeface="+mj-lt"/>
              </a:rPr>
            </a:br>
            <a:r>
              <a:rPr lang="en-US" sz="3200" b="1" dirty="0">
                <a:solidFill>
                  <a:srgbClr val="C00000"/>
                </a:solidFill>
                <a:latin typeface="+mj-lt"/>
              </a:rPr>
              <a:t>Transformation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3ACE00-A1BA-654B-B602-7472D46707E9}"/>
              </a:ext>
            </a:extLst>
          </p:cNvPr>
          <p:cNvSpPr txBox="1"/>
          <p:nvPr/>
        </p:nvSpPr>
        <p:spPr>
          <a:xfrm rot="652771">
            <a:off x="163473" y="4398872"/>
            <a:ext cx="35593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Customer Centricity</a:t>
            </a:r>
            <a:br>
              <a:rPr lang="en-US" sz="3200" b="1" dirty="0">
                <a:latin typeface="+mj-lt"/>
              </a:rPr>
            </a:br>
            <a:r>
              <a:rPr lang="en-US" sz="3200" b="1" dirty="0">
                <a:latin typeface="+mj-lt"/>
              </a:rPr>
              <a:t>&amp; Experience </a:t>
            </a:r>
            <a:br>
              <a:rPr lang="en-US" sz="3200" b="1" dirty="0">
                <a:latin typeface="+mj-lt"/>
              </a:rPr>
            </a:br>
            <a:r>
              <a:rPr lang="en-US" sz="3200" b="1" dirty="0">
                <a:latin typeface="+mj-lt"/>
              </a:rPr>
              <a:t>Design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16FA68-99B1-5347-B655-F13ACCF99B8B}"/>
              </a:ext>
            </a:extLst>
          </p:cNvPr>
          <p:cNvSpPr txBox="1"/>
          <p:nvPr/>
        </p:nvSpPr>
        <p:spPr>
          <a:xfrm rot="20560183">
            <a:off x="9039035" y="1372201"/>
            <a:ext cx="27925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+mj-lt"/>
              </a:rPr>
              <a:t>Fit for Purpose</a:t>
            </a:r>
            <a:br>
              <a:rPr lang="en-US" sz="3200" b="1" dirty="0">
                <a:solidFill>
                  <a:srgbClr val="C00000"/>
                </a:solidFill>
                <a:latin typeface="+mj-lt"/>
              </a:rPr>
            </a:br>
            <a:r>
              <a:rPr lang="en-US" sz="3200" b="1" dirty="0">
                <a:solidFill>
                  <a:srgbClr val="C00000"/>
                </a:solidFill>
                <a:latin typeface="+mj-lt"/>
              </a:rPr>
              <a:t>Transformation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0F3C83-BB54-5543-AEC0-8B88BD149C21}"/>
              </a:ext>
            </a:extLst>
          </p:cNvPr>
          <p:cNvSpPr txBox="1"/>
          <p:nvPr/>
        </p:nvSpPr>
        <p:spPr>
          <a:xfrm rot="766453">
            <a:off x="9351071" y="3148336"/>
            <a:ext cx="27925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Lean Agile</a:t>
            </a:r>
            <a:br>
              <a:rPr lang="en-US" sz="3200" b="1" dirty="0">
                <a:latin typeface="+mj-lt"/>
              </a:rPr>
            </a:br>
            <a:r>
              <a:rPr lang="en-US" sz="3200" b="1" dirty="0">
                <a:latin typeface="+mj-lt"/>
              </a:rPr>
              <a:t>Transformation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6ED157-2B8E-454A-929C-EC2FAEC978AE}"/>
              </a:ext>
            </a:extLst>
          </p:cNvPr>
          <p:cNvSpPr txBox="1"/>
          <p:nvPr/>
        </p:nvSpPr>
        <p:spPr>
          <a:xfrm rot="19873442">
            <a:off x="7440616" y="365068"/>
            <a:ext cx="224792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5493"/>
                </a:solidFill>
                <a:latin typeface="+mj-lt"/>
              </a:rPr>
              <a:t>Org. Culture</a:t>
            </a:r>
            <a:br>
              <a:rPr lang="en-US" sz="3200" b="1" dirty="0">
                <a:solidFill>
                  <a:srgbClr val="005493"/>
                </a:solidFill>
                <a:latin typeface="+mj-lt"/>
              </a:rPr>
            </a:br>
            <a:r>
              <a:rPr lang="en-US" sz="3200" b="1" dirty="0">
                <a:solidFill>
                  <a:srgbClr val="005493"/>
                </a:solidFill>
                <a:latin typeface="+mj-lt"/>
              </a:rPr>
              <a:t>Changes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80E4D5-963D-7C45-A8CF-BF7C274B4FF5}"/>
              </a:ext>
            </a:extLst>
          </p:cNvPr>
          <p:cNvSpPr txBox="1"/>
          <p:nvPr/>
        </p:nvSpPr>
        <p:spPr>
          <a:xfrm rot="2922573">
            <a:off x="8082573" y="5222478"/>
            <a:ext cx="15203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CapEx</a:t>
            </a:r>
            <a:r>
              <a:rPr lang="en-US" sz="3200" b="1" dirty="0">
                <a:latin typeface="+mj-lt"/>
              </a:rPr>
              <a:t> </a:t>
            </a:r>
            <a:br>
              <a:rPr lang="en-US" sz="3200" b="1" dirty="0">
                <a:latin typeface="+mj-lt"/>
              </a:rPr>
            </a:br>
            <a:r>
              <a:rPr lang="en-US" sz="3200" b="1" dirty="0">
                <a:latin typeface="+mj-lt"/>
              </a:rPr>
              <a:t>vs </a:t>
            </a:r>
            <a:r>
              <a:rPr lang="en-US" sz="3200" b="1" dirty="0" err="1">
                <a:latin typeface="+mj-lt"/>
              </a:rPr>
              <a:t>OpEx</a:t>
            </a:r>
            <a:endParaRPr lang="en-US" sz="3200" b="1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6B8EA6-A0DF-E149-A120-B79851679B0D}"/>
              </a:ext>
            </a:extLst>
          </p:cNvPr>
          <p:cNvSpPr txBox="1"/>
          <p:nvPr/>
        </p:nvSpPr>
        <p:spPr>
          <a:xfrm rot="3942159">
            <a:off x="6559026" y="5377617"/>
            <a:ext cx="18113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8F00"/>
                </a:solidFill>
                <a:latin typeface="+mj-lt"/>
              </a:rPr>
              <a:t>Cyber</a:t>
            </a:r>
            <a:br>
              <a:rPr lang="en-US" sz="3200" b="1" dirty="0">
                <a:solidFill>
                  <a:srgbClr val="008F00"/>
                </a:solidFill>
                <a:latin typeface="+mj-lt"/>
              </a:rPr>
            </a:br>
            <a:r>
              <a:rPr lang="en-US" sz="3200" b="1" dirty="0">
                <a:solidFill>
                  <a:srgbClr val="008F00"/>
                </a:solidFill>
                <a:latin typeface="+mj-lt"/>
              </a:rPr>
              <a:t>Terrorism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D9535A-9DB8-4642-B586-6E30550FD396}"/>
              </a:ext>
            </a:extLst>
          </p:cNvPr>
          <p:cNvSpPr txBox="1"/>
          <p:nvPr/>
        </p:nvSpPr>
        <p:spPr>
          <a:xfrm rot="17917611">
            <a:off x="5433858" y="440415"/>
            <a:ext cx="18692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+mj-lt"/>
              </a:rPr>
              <a:t>Growing</a:t>
            </a:r>
          </a:p>
          <a:p>
            <a:r>
              <a:rPr lang="en-US" sz="3200" b="1" dirty="0">
                <a:solidFill>
                  <a:srgbClr val="C00000"/>
                </a:solidFill>
                <a:latin typeface="+mj-lt"/>
              </a:rPr>
              <a:t>Tech Debt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E9B79D-E0A9-4541-8196-DAAEDF012B43}"/>
              </a:ext>
            </a:extLst>
          </p:cNvPr>
          <p:cNvSpPr txBox="1"/>
          <p:nvPr/>
        </p:nvSpPr>
        <p:spPr>
          <a:xfrm rot="2211287">
            <a:off x="1167527" y="293208"/>
            <a:ext cx="27925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+mj-lt"/>
              </a:rPr>
              <a:t>Product</a:t>
            </a:r>
            <a:br>
              <a:rPr lang="en-US" sz="3200" b="1" dirty="0">
                <a:solidFill>
                  <a:schemeClr val="bg1"/>
                </a:solidFill>
                <a:latin typeface="+mj-lt"/>
              </a:rPr>
            </a:br>
            <a:r>
              <a:rPr lang="en-US" sz="3200" b="1" dirty="0">
                <a:solidFill>
                  <a:schemeClr val="bg1"/>
                </a:solidFill>
                <a:latin typeface="+mj-lt"/>
              </a:rPr>
              <a:t>Innovation &amp;</a:t>
            </a:r>
            <a:br>
              <a:rPr lang="en-US" sz="3200" b="1" dirty="0">
                <a:solidFill>
                  <a:schemeClr val="bg1"/>
                </a:solidFill>
                <a:latin typeface="+mj-lt"/>
              </a:rPr>
            </a:br>
            <a:r>
              <a:rPr lang="en-US" sz="3200" b="1" dirty="0">
                <a:solidFill>
                  <a:schemeClr val="bg1"/>
                </a:solidFill>
                <a:latin typeface="+mj-lt"/>
              </a:rPr>
              <a:t>Transformation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A4A1C4-BA75-EB46-AF5B-36A5C77DAF82}"/>
              </a:ext>
            </a:extLst>
          </p:cNvPr>
          <p:cNvSpPr txBox="1"/>
          <p:nvPr/>
        </p:nvSpPr>
        <p:spPr>
          <a:xfrm rot="4631401">
            <a:off x="3865799" y="444292"/>
            <a:ext cx="19659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+mj-lt"/>
              </a:rPr>
              <a:t>Staff Fears</a:t>
            </a:r>
            <a:br>
              <a:rPr lang="en-US" sz="3200" b="1" dirty="0">
                <a:latin typeface="+mj-lt"/>
              </a:rPr>
            </a:br>
            <a:r>
              <a:rPr lang="en-US" sz="3200" b="1" dirty="0">
                <a:latin typeface="+mj-lt"/>
              </a:rPr>
              <a:t>&amp; Beliefs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57C27E-6A3E-B442-99EE-E68192B08BE3}"/>
              </a:ext>
            </a:extLst>
          </p:cNvPr>
          <p:cNvSpPr txBox="1"/>
          <p:nvPr/>
        </p:nvSpPr>
        <p:spPr>
          <a:xfrm rot="16846145">
            <a:off x="5408682" y="5559471"/>
            <a:ext cx="13979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Org.</a:t>
            </a:r>
            <a:br>
              <a:rPr lang="en-US" sz="3200" b="1" dirty="0">
                <a:latin typeface="+mj-lt"/>
              </a:rPr>
            </a:br>
            <a:r>
              <a:rPr lang="en-US" sz="3200" b="1" dirty="0">
                <a:latin typeface="+mj-lt"/>
              </a:rPr>
              <a:t>Politics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3C696E-772C-C14C-9440-5DCC25DFD377}"/>
              </a:ext>
            </a:extLst>
          </p:cNvPr>
          <p:cNvSpPr txBox="1"/>
          <p:nvPr/>
        </p:nvSpPr>
        <p:spPr>
          <a:xfrm>
            <a:off x="1271464" y="5733256"/>
            <a:ext cx="382867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b="1" dirty="0">
                <a:solidFill>
                  <a:schemeClr val="bg1"/>
                </a:solidFill>
                <a:latin typeface="+mj-lt"/>
              </a:rPr>
              <a:t>Evolving Org.</a:t>
            </a:r>
            <a:br>
              <a:rPr lang="en-US" sz="3200" b="1" dirty="0">
                <a:solidFill>
                  <a:schemeClr val="bg1"/>
                </a:solidFill>
                <a:latin typeface="+mj-lt"/>
              </a:rPr>
            </a:br>
            <a:r>
              <a:rPr lang="en-US" sz="3200" b="1" dirty="0">
                <a:solidFill>
                  <a:schemeClr val="bg1"/>
                </a:solidFill>
                <a:latin typeface="+mj-lt"/>
              </a:rPr>
              <a:t>Processes &amp; Practices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7D1665-9DD5-7542-8FB9-7D17B8B07BBB}"/>
              </a:ext>
            </a:extLst>
          </p:cNvPr>
          <p:cNvSpPr txBox="1"/>
          <p:nvPr/>
        </p:nvSpPr>
        <p:spPr>
          <a:xfrm rot="2535402">
            <a:off x="-536513" y="2067330"/>
            <a:ext cx="383226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b="1" dirty="0">
                <a:solidFill>
                  <a:srgbClr val="C00000"/>
                </a:solidFill>
                <a:latin typeface="+mj-lt"/>
              </a:rPr>
              <a:t>Challenges Recruiting</a:t>
            </a:r>
            <a:br>
              <a:rPr lang="en-US" sz="3200" b="1" dirty="0">
                <a:solidFill>
                  <a:srgbClr val="C00000"/>
                </a:solidFill>
                <a:latin typeface="+mj-lt"/>
              </a:rPr>
            </a:br>
            <a:r>
              <a:rPr lang="en-US" sz="3200" b="1" dirty="0">
                <a:solidFill>
                  <a:srgbClr val="C00000"/>
                </a:solidFill>
                <a:latin typeface="+mj-lt"/>
              </a:rPr>
              <a:t>&amp; Retaining Talent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87BAE0-656E-EF42-BE99-28EC032FCC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79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ammer, Nail, Sky, Diy, Clouds, Metal, Tool, Works">
            <a:extLst>
              <a:ext uri="{FF2B5EF4-FFF2-40B4-BE49-F238E27FC236}">
                <a16:creationId xmlns:a16="http://schemas.microsoft.com/office/drawing/2014/main" id="{34C046CF-9EC4-2C48-BA16-897284CAD0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3EFAF143-8843-E346-BE55-A26CEAD75225}"/>
              </a:ext>
            </a:extLst>
          </p:cNvPr>
          <p:cNvSpPr txBox="1">
            <a:spLocks/>
          </p:cNvSpPr>
          <p:nvPr/>
        </p:nvSpPr>
        <p:spPr>
          <a:xfrm>
            <a:off x="0" y="2852936"/>
            <a:ext cx="12192000" cy="187220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None/>
              <a:defRPr sz="4400" b="1" i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dirty="0"/>
              <a:t>We are great PROBLEM solvers…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sz="4000" b="0" i="1" dirty="0">
                <a:solidFill>
                  <a:srgbClr val="FFC000"/>
                </a:solidFill>
                <a:latin typeface="Lucida Bright" panose="02040602050505020304" pitchFamily="18" charset="77"/>
              </a:rPr>
              <a:t>yet ill-equipped to solve OURSELVES</a:t>
            </a:r>
          </a:p>
        </p:txBody>
      </p:sp>
      <p:pic>
        <p:nvPicPr>
          <p:cNvPr id="5" name="Picture 2" descr="Devops Png Transparent Images – Free PNG Images Vector, PSD, Clipart,  Templates">
            <a:extLst>
              <a:ext uri="{FF2B5EF4-FFF2-40B4-BE49-F238E27FC236}">
                <a16:creationId xmlns:a16="http://schemas.microsoft.com/office/drawing/2014/main" id="{DB436395-EED4-A742-A835-7AC36E5AB5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6" r="26491"/>
          <a:stretch/>
        </p:blipFill>
        <p:spPr bwMode="auto">
          <a:xfrm>
            <a:off x="119335" y="116632"/>
            <a:ext cx="1673397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531F3F-AC5C-A945-897F-A35A47E826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875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DB9824-6058-9C46-9E1D-B51DFCFAB7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8853"/>
          <a:stretch/>
        </p:blipFill>
        <p:spPr>
          <a:xfrm>
            <a:off x="-13195" y="0"/>
            <a:ext cx="6102910" cy="6858000"/>
          </a:xfrm>
          <a:prstGeom prst="rect">
            <a:avLst/>
          </a:prstGeom>
        </p:spPr>
      </p:pic>
      <p:pic>
        <p:nvPicPr>
          <p:cNvPr id="2050" name="Picture 2" descr="Laptop, Computer, Browser, Research, Study, School">
            <a:extLst>
              <a:ext uri="{FF2B5EF4-FFF2-40B4-BE49-F238E27FC236}">
                <a16:creationId xmlns:a16="http://schemas.microsoft.com/office/drawing/2014/main" id="{B245D368-4E5C-AE45-A45D-CD5D073930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131"/>
          <a:stretch/>
        </p:blipFill>
        <p:spPr bwMode="auto">
          <a:xfrm>
            <a:off x="6023728" y="0"/>
            <a:ext cx="61682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68B737-480B-C344-B1F3-FF17810ED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92896"/>
            <a:ext cx="12192000" cy="1656184"/>
          </a:xfrm>
          <a:solidFill>
            <a:schemeClr val="tx1">
              <a:alpha val="5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</a:pPr>
            <a:r>
              <a:rPr lang="en-US" sz="4400" b="1" i="0" dirty="0">
                <a:solidFill>
                  <a:schemeClr val="bg1"/>
                </a:solidFill>
              </a:rPr>
              <a:t>We embrace the familiar TECH / CODE </a:t>
            </a:r>
            <a:br>
              <a:rPr lang="en-US" sz="4400" b="1" i="0" dirty="0">
                <a:solidFill>
                  <a:schemeClr val="bg1"/>
                </a:solidFill>
              </a:rPr>
            </a:br>
            <a:r>
              <a:rPr lang="en-US" dirty="0">
                <a:solidFill>
                  <a:srgbClr val="FFC000"/>
                </a:solidFill>
                <a:latin typeface="Lucida Bright" panose="02040602050505020304" pitchFamily="18" charset="77"/>
              </a:rPr>
              <a:t>yet resist the unfamiliar CULTURE &amp; HUMAN</a:t>
            </a:r>
          </a:p>
        </p:txBody>
      </p:sp>
      <p:pic>
        <p:nvPicPr>
          <p:cNvPr id="6" name="Picture 2" descr="Devops Png Transparent Images – Free PNG Images Vector, PSD, Clipart,  Templates">
            <a:extLst>
              <a:ext uri="{FF2B5EF4-FFF2-40B4-BE49-F238E27FC236}">
                <a16:creationId xmlns:a16="http://schemas.microsoft.com/office/drawing/2014/main" id="{A8F48D7B-E03D-9A45-AB67-62A345CD29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6" r="26491"/>
          <a:stretch/>
        </p:blipFill>
        <p:spPr bwMode="auto">
          <a:xfrm>
            <a:off x="119335" y="116632"/>
            <a:ext cx="1673397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50E51B-7872-C841-A6D9-C47F99FBD1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693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1E7413B-F09C-6848-8CDE-E2EE52971B6F}"/>
              </a:ext>
            </a:extLst>
          </p:cNvPr>
          <p:cNvSpPr txBox="1">
            <a:spLocks/>
          </p:cNvSpPr>
          <p:nvPr/>
        </p:nvSpPr>
        <p:spPr>
          <a:xfrm>
            <a:off x="0" y="365125"/>
            <a:ext cx="12192000" cy="155170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None/>
              <a:defRPr sz="4400" b="1" i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/>
              <a:t>We believe DevOps is predictably COMPLICATED </a:t>
            </a:r>
            <a:br>
              <a:rPr lang="en-US" sz="4800" dirty="0"/>
            </a:br>
            <a:r>
              <a:rPr lang="en-US" sz="4300" b="0" i="1" dirty="0">
                <a:solidFill>
                  <a:srgbClr val="FFC000"/>
                </a:solidFill>
                <a:latin typeface="Lucida Bright" panose="02040602050505020304" pitchFamily="18" charset="77"/>
              </a:rPr>
              <a:t>not unpredictably COMPLEX or CHAOTIC</a:t>
            </a:r>
          </a:p>
        </p:txBody>
      </p:sp>
      <p:pic>
        <p:nvPicPr>
          <p:cNvPr id="3077" name="Picture 5" descr="Complexity in the time of COVID-19 – Chris Corrigan">
            <a:extLst>
              <a:ext uri="{FF2B5EF4-FFF2-40B4-BE49-F238E27FC236}">
                <a16:creationId xmlns:a16="http://schemas.microsoft.com/office/drawing/2014/main" id="{C72633EE-ADDD-E942-BADB-EF7ED2238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744" y="1916832"/>
            <a:ext cx="460851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evops Png Transparent Images – Free PNG Images Vector, PSD, Clipart,  Templates">
            <a:extLst>
              <a:ext uri="{FF2B5EF4-FFF2-40B4-BE49-F238E27FC236}">
                <a16:creationId xmlns:a16="http://schemas.microsoft.com/office/drawing/2014/main" id="{B32B9F00-15B1-5345-92CE-73E2092E8D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6" r="26491"/>
          <a:stretch/>
        </p:blipFill>
        <p:spPr bwMode="auto">
          <a:xfrm>
            <a:off x="119335" y="5661248"/>
            <a:ext cx="1673397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A0D9F9-68A5-014F-88B9-70CFCD4DDF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455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Tie, Necktie, Adjust, Adjusting, Man, Business">
            <a:extLst>
              <a:ext uri="{FF2B5EF4-FFF2-40B4-BE49-F238E27FC236}">
                <a16:creationId xmlns:a16="http://schemas.microsoft.com/office/drawing/2014/main" id="{A780B7DC-58DF-914E-8C9F-378C14AEAC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363"/>
          <a:stretch/>
        </p:blipFill>
        <p:spPr bwMode="auto">
          <a:xfrm>
            <a:off x="-22520" y="0"/>
            <a:ext cx="62377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ar, City Life, Waiter, Al Fresco, City, Customers">
            <a:extLst>
              <a:ext uri="{FF2B5EF4-FFF2-40B4-BE49-F238E27FC236}">
                <a16:creationId xmlns:a16="http://schemas.microsoft.com/office/drawing/2014/main" id="{7A2CF4FE-E216-2B42-B903-8953580C08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041"/>
          <a:stretch/>
        </p:blipFill>
        <p:spPr bwMode="auto">
          <a:xfrm>
            <a:off x="6023992" y="0"/>
            <a:ext cx="61680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68B737-480B-C344-B1F3-FF17810EDB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628800"/>
            <a:ext cx="12192000" cy="1512168"/>
          </a:xfrm>
          <a:solidFill>
            <a:schemeClr val="tx1">
              <a:alpha val="8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</a:pPr>
            <a:r>
              <a:rPr lang="en-US" b="1" i="0" dirty="0">
                <a:solidFill>
                  <a:schemeClr val="bg1"/>
                </a:solidFill>
              </a:rPr>
              <a:t>We focus DevOps on our IT AGENDAS, </a:t>
            </a:r>
            <a:br>
              <a:rPr lang="en-US" b="1" i="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rgbClr val="FFC000"/>
                </a:solidFill>
                <a:latin typeface="Lucida Bright" panose="02040602050505020304" pitchFamily="18" charset="77"/>
              </a:rPr>
              <a:t>not real BUSINESS &amp; CUSTOMER needs</a:t>
            </a:r>
          </a:p>
        </p:txBody>
      </p:sp>
      <p:pic>
        <p:nvPicPr>
          <p:cNvPr id="5" name="Picture 2" descr="Devops Png Transparent Images – Free PNG Images Vector, PSD, Clipart,  Templates">
            <a:extLst>
              <a:ext uri="{FF2B5EF4-FFF2-40B4-BE49-F238E27FC236}">
                <a16:creationId xmlns:a16="http://schemas.microsoft.com/office/drawing/2014/main" id="{724D3024-7E9F-1E4D-841F-916450E4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6" r="26491"/>
          <a:stretch/>
        </p:blipFill>
        <p:spPr bwMode="auto">
          <a:xfrm>
            <a:off x="119335" y="116632"/>
            <a:ext cx="1673397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09D8C8-DB00-F34D-81C4-61A0AC4338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830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Office, Boardroom, Meeting, Table, Boardroom Meeting">
            <a:extLst>
              <a:ext uri="{FF2B5EF4-FFF2-40B4-BE49-F238E27FC236}">
                <a16:creationId xmlns:a16="http://schemas.microsoft.com/office/drawing/2014/main" id="{6DF4272E-89E5-114E-A6F3-C20E1E01F2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03"/>
          <a:stretch/>
        </p:blipFill>
        <p:spPr bwMode="auto">
          <a:xfrm>
            <a:off x="0" y="0"/>
            <a:ext cx="61902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Startup, Business, People, Students, Office, Team">
            <a:extLst>
              <a:ext uri="{FF2B5EF4-FFF2-40B4-BE49-F238E27FC236}">
                <a16:creationId xmlns:a16="http://schemas.microsoft.com/office/drawing/2014/main" id="{EB4B69B4-6172-2446-85A7-2DB5251E14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9800"/>
          <a:stretch/>
        </p:blipFill>
        <p:spPr bwMode="auto">
          <a:xfrm flipH="1">
            <a:off x="5989739" y="0"/>
            <a:ext cx="62022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68B737-480B-C344-B1F3-FF17810EDB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365104"/>
            <a:ext cx="12192000" cy="1512168"/>
          </a:xfrm>
          <a:solidFill>
            <a:schemeClr val="tx1">
              <a:alpha val="7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</a:pPr>
            <a:r>
              <a:rPr lang="en-US" b="1" i="0" dirty="0">
                <a:solidFill>
                  <a:schemeClr val="bg1"/>
                </a:solidFill>
              </a:rPr>
              <a:t>We assume the EXECUTIVE BOARDROOM</a:t>
            </a:r>
            <a:br>
              <a:rPr lang="en-US" b="1" i="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rgbClr val="FFC000"/>
                </a:solidFill>
                <a:latin typeface="Lucida Bright" panose="02040602050505020304" pitchFamily="18" charset="77"/>
              </a:rPr>
              <a:t>not the DOERS drive DevOps Initiatives</a:t>
            </a:r>
          </a:p>
        </p:txBody>
      </p:sp>
      <p:pic>
        <p:nvPicPr>
          <p:cNvPr id="5" name="Picture 2" descr="Devops Png Transparent Images – Free PNG Images Vector, PSD, Clipart,  Templates">
            <a:extLst>
              <a:ext uri="{FF2B5EF4-FFF2-40B4-BE49-F238E27FC236}">
                <a16:creationId xmlns:a16="http://schemas.microsoft.com/office/drawing/2014/main" id="{74CFC491-3C2C-E14E-8594-99195D6ED0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6" r="26491"/>
          <a:stretch/>
        </p:blipFill>
        <p:spPr bwMode="auto">
          <a:xfrm>
            <a:off x="119335" y="116632"/>
            <a:ext cx="1673397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CBFDE2-8D73-5D49-97C9-F1DD125EF0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58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A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BF2DEB-C666-F043-B708-F03DE0D4DB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7" b="16158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BBB404D-5365-F64F-A2BA-3F8C5A0FA68E}"/>
              </a:ext>
            </a:extLst>
          </p:cNvPr>
          <p:cNvSpPr txBox="1">
            <a:spLocks/>
          </p:cNvSpPr>
          <p:nvPr/>
        </p:nvSpPr>
        <p:spPr>
          <a:xfrm>
            <a:off x="0" y="2780928"/>
            <a:ext cx="12192000" cy="151216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</a:pPr>
            <a:r>
              <a:rPr lang="en-US" dirty="0">
                <a:solidFill>
                  <a:schemeClr val="bg1"/>
                </a:solidFill>
                <a:latin typeface="Lucida Bright" panose="02040602050505020304" pitchFamily="18" charset="77"/>
              </a:rPr>
              <a:t>How do we course-correct</a:t>
            </a:r>
            <a:br>
              <a:rPr lang="en-US" dirty="0">
                <a:solidFill>
                  <a:schemeClr val="bg1"/>
                </a:solidFill>
                <a:latin typeface="Lucida Bright" panose="02040602050505020304" pitchFamily="18" charset="77"/>
              </a:rPr>
            </a:br>
            <a:r>
              <a:rPr lang="en-US" dirty="0">
                <a:solidFill>
                  <a:srgbClr val="FFC000"/>
                </a:solidFill>
                <a:latin typeface="Lucida Bright" panose="02040602050505020304" pitchFamily="18" charset="77"/>
              </a:rPr>
              <a:t>our DevOps initiatives?</a:t>
            </a:r>
          </a:p>
        </p:txBody>
      </p:sp>
      <p:pic>
        <p:nvPicPr>
          <p:cNvPr id="6" name="Picture 2" descr="Devops Png Transparent Images – Free PNG Images Vector, PSD, Clipart,  Templates">
            <a:extLst>
              <a:ext uri="{FF2B5EF4-FFF2-40B4-BE49-F238E27FC236}">
                <a16:creationId xmlns:a16="http://schemas.microsoft.com/office/drawing/2014/main" id="{59E1EE0C-1B7C-5748-B493-EBBD257FB2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6" r="26491"/>
          <a:stretch/>
        </p:blipFill>
        <p:spPr bwMode="auto">
          <a:xfrm>
            <a:off x="119335" y="116632"/>
            <a:ext cx="1673397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0C9587A9-E5E2-154F-8418-21F8BF83220D}"/>
              </a:ext>
            </a:extLst>
          </p:cNvPr>
          <p:cNvSpPr/>
          <p:nvPr/>
        </p:nvSpPr>
        <p:spPr>
          <a:xfrm>
            <a:off x="6528048" y="4725144"/>
            <a:ext cx="3744416" cy="1656184"/>
          </a:xfrm>
          <a:prstGeom prst="wedgeRoundRectCallout">
            <a:avLst>
              <a:gd name="adj1" fmla="val -17516"/>
              <a:gd name="adj2" fmla="val -81471"/>
              <a:gd name="adj3" fmla="val 16667"/>
            </a:avLst>
          </a:prstGeom>
          <a:solidFill>
            <a:srgbClr val="003A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Lucida Bright" panose="02040602050505020304" pitchFamily="18" charset="77"/>
              </a:rPr>
              <a:t>Pragmatic</a:t>
            </a:r>
            <a:br>
              <a:rPr lang="en-US" sz="2400" b="1" dirty="0">
                <a:latin typeface="Lucida Bright" panose="02040602050505020304" pitchFamily="18" charset="77"/>
              </a:rPr>
            </a:br>
            <a:r>
              <a:rPr lang="en-US" sz="2400" b="1" dirty="0">
                <a:latin typeface="Lucida Bright" panose="02040602050505020304" pitchFamily="18" charset="77"/>
              </a:rPr>
              <a:t>Practices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F588D651-4298-0E4D-994F-45C121E71856}"/>
              </a:ext>
            </a:extLst>
          </p:cNvPr>
          <p:cNvSpPr/>
          <p:nvPr/>
        </p:nvSpPr>
        <p:spPr>
          <a:xfrm>
            <a:off x="1934786" y="4725144"/>
            <a:ext cx="3744416" cy="1656184"/>
          </a:xfrm>
          <a:prstGeom prst="wedgeRoundRectCallout">
            <a:avLst>
              <a:gd name="adj1" fmla="val -17516"/>
              <a:gd name="adj2" fmla="val -81471"/>
              <a:gd name="adj3" fmla="val 16667"/>
            </a:avLst>
          </a:prstGeom>
          <a:solidFill>
            <a:srgbClr val="003A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Lucida Bright" panose="02040602050505020304" pitchFamily="18" charset="77"/>
              </a:rPr>
              <a:t>Insightful</a:t>
            </a:r>
            <a:br>
              <a:rPr lang="en-US" sz="2400" b="1" dirty="0">
                <a:latin typeface="Lucida Bright" panose="02040602050505020304" pitchFamily="18" charset="77"/>
              </a:rPr>
            </a:br>
            <a:r>
              <a:rPr lang="en-US" sz="2400" b="1" dirty="0">
                <a:latin typeface="Lucida Bright" panose="02040602050505020304" pitchFamily="18" charset="77"/>
              </a:rPr>
              <a:t>Principles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5B0850-88D6-124E-AB21-065B42694B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831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30EF478-0BF6-554A-A61D-2506D06A6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6"/>
          <a:stretch/>
        </p:blipFill>
        <p:spPr bwMode="auto">
          <a:xfrm>
            <a:off x="3431704" y="1484784"/>
            <a:ext cx="5283200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8A9F29-2E60-4B4B-8A00-25440F5C3B6A}"/>
              </a:ext>
            </a:extLst>
          </p:cNvPr>
          <p:cNvSpPr txBox="1"/>
          <p:nvPr/>
        </p:nvSpPr>
        <p:spPr>
          <a:xfrm>
            <a:off x="8744312" y="1568981"/>
            <a:ext cx="32403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AE7902"/>
                </a:solidFill>
                <a:latin typeface="+mj-lt"/>
              </a:rPr>
              <a:t>PREDICTABLE</a:t>
            </a:r>
            <a:r>
              <a:rPr lang="en-US" sz="3200" b="1" dirty="0">
                <a:latin typeface="+mj-lt"/>
              </a:rPr>
              <a:t> </a:t>
            </a:r>
            <a:br>
              <a:rPr lang="en-US" sz="3200" b="1" dirty="0">
                <a:latin typeface="+mj-lt"/>
              </a:rPr>
            </a:br>
            <a:r>
              <a:rPr lang="en-US" sz="3200" b="1" dirty="0">
                <a:latin typeface="+mj-lt"/>
              </a:rPr>
              <a:t>Analyze, Plan, </a:t>
            </a:r>
            <a:br>
              <a:rPr lang="en-US" sz="3200" b="1" dirty="0">
                <a:latin typeface="+mj-lt"/>
              </a:rPr>
            </a:br>
            <a:r>
              <a:rPr lang="en-US" sz="3200" b="1" dirty="0">
                <a:latin typeface="+mj-lt"/>
              </a:rPr>
              <a:t>&amp; Architect</a:t>
            </a:r>
            <a:br>
              <a:rPr lang="en-US" sz="3200" b="1" dirty="0">
                <a:latin typeface="+mj-lt"/>
              </a:rPr>
            </a:br>
            <a:endParaRPr lang="en-US" sz="3200" b="1" dirty="0">
              <a:latin typeface="+mj-lt"/>
            </a:endParaRPr>
          </a:p>
          <a:p>
            <a:r>
              <a:rPr lang="en-US" sz="3200" b="1" dirty="0">
                <a:solidFill>
                  <a:srgbClr val="AE7902"/>
                </a:solidFill>
                <a:latin typeface="+mj-lt"/>
              </a:rPr>
              <a:t>MANAGERS</a:t>
            </a:r>
          </a:p>
          <a:p>
            <a:r>
              <a:rPr lang="en-US" sz="3200" b="1" dirty="0">
                <a:latin typeface="+mj-lt"/>
              </a:rPr>
              <a:t>Focus on HOW</a:t>
            </a:r>
            <a:br>
              <a:rPr lang="en-US" sz="3200" b="1" dirty="0">
                <a:latin typeface="+mj-lt"/>
              </a:rPr>
            </a:br>
            <a:r>
              <a:rPr lang="en-US" sz="3200" b="1" dirty="0">
                <a:latin typeface="+mj-lt"/>
              </a:rPr>
              <a:t>Manage Doers</a:t>
            </a:r>
            <a:br>
              <a:rPr lang="en-US" sz="3200" b="1" dirty="0">
                <a:latin typeface="+mj-lt"/>
              </a:rPr>
            </a:br>
            <a:r>
              <a:rPr lang="en-US" sz="3200" b="1" dirty="0">
                <a:latin typeface="+mj-lt"/>
              </a:rPr>
              <a:t>Approval Gates</a:t>
            </a:r>
          </a:p>
          <a:p>
            <a:r>
              <a:rPr lang="en-US" sz="3200" b="1" dirty="0">
                <a:latin typeface="+mj-lt"/>
              </a:rPr>
              <a:t>Best Practices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D9CDF0-71FB-7F45-A73D-610F6FEAA625}"/>
              </a:ext>
            </a:extLst>
          </p:cNvPr>
          <p:cNvSpPr txBox="1"/>
          <p:nvPr/>
        </p:nvSpPr>
        <p:spPr>
          <a:xfrm>
            <a:off x="119336" y="1568981"/>
            <a:ext cx="32403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005493"/>
                </a:solidFill>
                <a:latin typeface="+mj-lt"/>
              </a:rPr>
              <a:t>UNPREDICTABLE</a:t>
            </a:r>
            <a:r>
              <a:rPr lang="en-US" sz="3200" b="1" dirty="0">
                <a:latin typeface="+mj-lt"/>
              </a:rPr>
              <a:t> </a:t>
            </a:r>
            <a:br>
              <a:rPr lang="en-US" sz="3200" b="1" dirty="0">
                <a:latin typeface="+mj-lt"/>
              </a:rPr>
            </a:br>
            <a:r>
              <a:rPr lang="en-US" sz="3200" b="1" dirty="0">
                <a:latin typeface="+mj-lt"/>
              </a:rPr>
              <a:t>Probe, Test, </a:t>
            </a:r>
            <a:br>
              <a:rPr lang="en-US" sz="3200" b="1" dirty="0">
                <a:latin typeface="+mj-lt"/>
              </a:rPr>
            </a:br>
            <a:r>
              <a:rPr lang="en-US" sz="3200" b="1" dirty="0">
                <a:latin typeface="+mj-lt"/>
              </a:rPr>
              <a:t>&amp; Experiment</a:t>
            </a:r>
          </a:p>
          <a:p>
            <a:pPr algn="r"/>
            <a:endParaRPr lang="en-US" sz="3200" b="1" dirty="0">
              <a:latin typeface="+mj-lt"/>
            </a:endParaRPr>
          </a:p>
          <a:p>
            <a:pPr algn="r"/>
            <a:r>
              <a:rPr lang="en-US" sz="3200" b="1" dirty="0">
                <a:solidFill>
                  <a:srgbClr val="005493"/>
                </a:solidFill>
                <a:latin typeface="+mj-lt"/>
              </a:rPr>
              <a:t>LEADERS</a:t>
            </a:r>
          </a:p>
          <a:p>
            <a:pPr algn="r"/>
            <a:r>
              <a:rPr lang="en-US" sz="3200" b="1" dirty="0">
                <a:latin typeface="+mj-lt"/>
              </a:rPr>
              <a:t>Focus on WHY</a:t>
            </a:r>
          </a:p>
          <a:p>
            <a:pPr algn="r"/>
            <a:r>
              <a:rPr lang="en-US" sz="3200" b="1" dirty="0">
                <a:latin typeface="+mj-lt"/>
              </a:rPr>
              <a:t>Empower Doers</a:t>
            </a:r>
          </a:p>
          <a:p>
            <a:pPr algn="r"/>
            <a:r>
              <a:rPr lang="en-US" sz="3200" b="1" dirty="0">
                <a:latin typeface="+mj-lt"/>
              </a:rPr>
              <a:t>Guide &amp; Coach</a:t>
            </a:r>
          </a:p>
          <a:p>
            <a:pPr algn="r"/>
            <a:r>
              <a:rPr lang="en-US" sz="3200" b="1" dirty="0">
                <a:latin typeface="+mj-lt"/>
              </a:rPr>
              <a:t>Remove Delays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38B4FC-4304-9B43-A9AF-DCDE8B284DBA}"/>
              </a:ext>
            </a:extLst>
          </p:cNvPr>
          <p:cNvSpPr txBox="1">
            <a:spLocks/>
          </p:cNvSpPr>
          <p:nvPr/>
        </p:nvSpPr>
        <p:spPr>
          <a:xfrm>
            <a:off x="0" y="40178"/>
            <a:ext cx="12192000" cy="130059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None/>
              <a:defRPr sz="4400" b="1" i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sz="4000" b="0" i="1" dirty="0">
                <a:solidFill>
                  <a:srgbClr val="C00000"/>
                </a:solidFill>
                <a:latin typeface="Lucida Bright" panose="02040602050505020304" pitchFamily="18" charset="77"/>
              </a:rPr>
              <a:t>Fundamental premise: DevOps Initiatives are Complex / Chaotic (</a:t>
            </a:r>
            <a:r>
              <a:rPr lang="en-US" sz="4000" b="0" i="1" dirty="0" err="1">
                <a:solidFill>
                  <a:srgbClr val="C00000"/>
                </a:solidFill>
                <a:latin typeface="Lucida Bright" panose="02040602050505020304" pitchFamily="18" charset="77"/>
              </a:rPr>
              <a:t>Cynefin</a:t>
            </a:r>
            <a:r>
              <a:rPr lang="en-US" sz="4000" b="0" i="1" dirty="0">
                <a:solidFill>
                  <a:srgbClr val="C00000"/>
                </a:solidFill>
                <a:latin typeface="Lucida Bright" panose="02040602050505020304" pitchFamily="18" charset="77"/>
              </a:rPr>
              <a:t> Framework)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5306BA-F671-2342-BCCE-16BB77415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876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Up, Sky, Looking Up, Optimistic, Optimism, Belief">
            <a:extLst>
              <a:ext uri="{FF2B5EF4-FFF2-40B4-BE49-F238E27FC236}">
                <a16:creationId xmlns:a16="http://schemas.microsoft.com/office/drawing/2014/main" id="{9876B00A-983B-414D-B14C-0491481869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1" b="10179"/>
          <a:stretch/>
        </p:blipFill>
        <p:spPr bwMode="auto">
          <a:xfrm>
            <a:off x="-11610" y="-1"/>
            <a:ext cx="1220361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68B737-480B-C344-B1F3-FF17810EDB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11610" y="1844824"/>
            <a:ext cx="12192000" cy="1512168"/>
          </a:xfrm>
          <a:solidFill>
            <a:schemeClr val="tx1">
              <a:alpha val="7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</a:pPr>
            <a:r>
              <a:rPr lang="en-US" b="1" i="0" dirty="0">
                <a:solidFill>
                  <a:schemeClr val="bg1"/>
                </a:solidFill>
              </a:rPr>
              <a:t>DevOps is a HOW - Don’t Suboptimize for IT!</a:t>
            </a:r>
            <a:br>
              <a:rPr lang="en-US" b="1" i="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rgbClr val="FFC000"/>
                </a:solidFill>
                <a:latin typeface="Lucida Bright" panose="02040602050505020304" pitchFamily="18" charset="77"/>
              </a:rPr>
              <a:t>Optimize for WHY - Business &amp; Customer Needs</a:t>
            </a:r>
          </a:p>
        </p:txBody>
      </p:sp>
      <p:pic>
        <p:nvPicPr>
          <p:cNvPr id="10" name="Picture 2" descr="Devops Png Transparent Images – Free PNG Images Vector, PSD, Clipart,  Templates">
            <a:extLst>
              <a:ext uri="{FF2B5EF4-FFF2-40B4-BE49-F238E27FC236}">
                <a16:creationId xmlns:a16="http://schemas.microsoft.com/office/drawing/2014/main" id="{72239711-3C31-8D48-AD81-2AD86C8FEC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6" r="26491"/>
          <a:stretch/>
        </p:blipFill>
        <p:spPr bwMode="auto">
          <a:xfrm>
            <a:off x="119335" y="116632"/>
            <a:ext cx="1673397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456EA3-6954-4A44-8F9F-AD8196A00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2F0FFE3A-E8DE-5D4C-80BD-0B64E66DB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8610" y="-1144373"/>
            <a:ext cx="12203610" cy="901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53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191B26"/>
              </a:solidFill>
              <a:effectLst/>
              <a:latin typeface="Open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Open Sans"/>
                <a:hlinkClick r:id="rId5"/>
              </a:rPr>
              <a:t>Up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191B26"/>
              </a:solidFill>
              <a:effectLst/>
              <a:latin typeface="Open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824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6F22862-7214-3A43-9077-7C791FC34A74}"/>
              </a:ext>
            </a:extLst>
          </p:cNvPr>
          <p:cNvSpPr/>
          <p:nvPr/>
        </p:nvSpPr>
        <p:spPr>
          <a:xfrm rot="10800000">
            <a:off x="8256240" y="-2"/>
            <a:ext cx="3955765" cy="6858001"/>
          </a:xfrm>
          <a:prstGeom prst="rect">
            <a:avLst/>
          </a:prstGeom>
          <a:solidFill>
            <a:srgbClr val="550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E6B01D-2901-A147-B696-9FB73D746E67}"/>
              </a:ext>
            </a:extLst>
          </p:cNvPr>
          <p:cNvSpPr/>
          <p:nvPr/>
        </p:nvSpPr>
        <p:spPr>
          <a:xfrm>
            <a:off x="-1" y="-1"/>
            <a:ext cx="3955765" cy="6858001"/>
          </a:xfrm>
          <a:prstGeom prst="rect">
            <a:avLst/>
          </a:prstGeom>
          <a:solidFill>
            <a:srgbClr val="004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8A9F29-2E60-4B4B-8A00-25440F5C3B6A}"/>
              </a:ext>
            </a:extLst>
          </p:cNvPr>
          <p:cNvSpPr txBox="1"/>
          <p:nvPr/>
        </p:nvSpPr>
        <p:spPr>
          <a:xfrm>
            <a:off x="8744312" y="1056793"/>
            <a:ext cx="32403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  <a:latin typeface="+mj-lt"/>
              </a:rPr>
              <a:t>STOP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br>
              <a:rPr lang="en-US" sz="3200" b="1" dirty="0">
                <a:solidFill>
                  <a:schemeClr val="bg1"/>
                </a:solidFill>
                <a:latin typeface="+mj-lt"/>
              </a:rPr>
            </a:b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convincing stakeholder that </a:t>
            </a:r>
            <a:r>
              <a:rPr lang="en-US" sz="4400" b="1" dirty="0">
                <a:solidFill>
                  <a:schemeClr val="bg1"/>
                </a:solidFill>
                <a:latin typeface="+mj-lt"/>
              </a:rPr>
              <a:t>DEVOPS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  <a:p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will address big </a:t>
            </a:r>
            <a:r>
              <a:rPr lang="en-US" sz="4400" b="1" dirty="0">
                <a:solidFill>
                  <a:schemeClr val="bg1"/>
                </a:solidFill>
                <a:latin typeface="+mj-lt"/>
              </a:rPr>
              <a:t>BUSINESS CHALLENGES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D9CDF0-71FB-7F45-A73D-610F6FEAA625}"/>
              </a:ext>
            </a:extLst>
          </p:cNvPr>
          <p:cNvSpPr txBox="1"/>
          <p:nvPr/>
        </p:nvSpPr>
        <p:spPr>
          <a:xfrm>
            <a:off x="119336" y="1056793"/>
            <a:ext cx="32403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1" dirty="0">
                <a:solidFill>
                  <a:schemeClr val="bg1"/>
                </a:solidFill>
                <a:latin typeface="+mj-lt"/>
              </a:rPr>
              <a:t>START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br>
              <a:rPr lang="en-US" sz="3200" b="1" dirty="0">
                <a:solidFill>
                  <a:schemeClr val="bg1"/>
                </a:solidFill>
                <a:latin typeface="+mj-lt"/>
              </a:rPr>
            </a:b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listening &amp; learning which </a:t>
            </a:r>
            <a:r>
              <a:rPr lang="en-US" sz="4400" b="1" dirty="0">
                <a:solidFill>
                  <a:schemeClr val="bg1"/>
                </a:solidFill>
                <a:latin typeface="+mj-lt"/>
              </a:rPr>
              <a:t>BUSINESS OPPS.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could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4400" b="1" dirty="0">
                <a:solidFill>
                  <a:schemeClr val="bg1"/>
                </a:solidFill>
                <a:latin typeface="+mj-lt"/>
              </a:rPr>
              <a:t>DEVOPS</a:t>
            </a:r>
            <a:br>
              <a:rPr lang="en-US" sz="4400" b="1" dirty="0">
                <a:solidFill>
                  <a:schemeClr val="bg1"/>
                </a:solidFill>
                <a:latin typeface="+mj-lt"/>
              </a:rPr>
            </a:b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accelerate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32BB88-2121-5740-9337-7AA509BBF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  <p:pic>
        <p:nvPicPr>
          <p:cNvPr id="3074" name="Picture 2" descr="Profile photo of John T Marcante">
            <a:extLst>
              <a:ext uri="{FF2B5EF4-FFF2-40B4-BE49-F238E27FC236}">
                <a16:creationId xmlns:a16="http://schemas.microsoft.com/office/drawing/2014/main" id="{1C1A35A2-C456-B24F-8532-DE7DF6C48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8" y="620687"/>
            <a:ext cx="3484987" cy="3484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The Vanguard Group - Wikipedia">
            <a:extLst>
              <a:ext uri="{FF2B5EF4-FFF2-40B4-BE49-F238E27FC236}">
                <a16:creationId xmlns:a16="http://schemas.microsoft.com/office/drawing/2014/main" id="{3D6606AC-F553-894B-B607-1E7A014EF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331" y="4324746"/>
            <a:ext cx="4038885" cy="1696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6328F59-C154-A243-A35E-435201219EB5}"/>
              </a:ext>
            </a:extLst>
          </p:cNvPr>
          <p:cNvSpPr/>
          <p:nvPr/>
        </p:nvSpPr>
        <p:spPr>
          <a:xfrm>
            <a:off x="4221631" y="4220098"/>
            <a:ext cx="37730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000" dirty="0">
                <a:latin typeface="Source Serif Pro"/>
              </a:rPr>
              <a:t>John </a:t>
            </a:r>
            <a:r>
              <a:rPr lang="en-CA" sz="2000" dirty="0" err="1">
                <a:latin typeface="Source Serif Pro"/>
              </a:rPr>
              <a:t>Marcante</a:t>
            </a:r>
            <a:r>
              <a:rPr lang="en-CA" sz="2000" dirty="0">
                <a:latin typeface="Source Serif Pro"/>
              </a:rPr>
              <a:t> CIO</a:t>
            </a:r>
            <a:endParaRPr lang="en-US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0646C8-E2CE-3F43-9A6D-7776A2ECD0D2}"/>
              </a:ext>
            </a:extLst>
          </p:cNvPr>
          <p:cNvSpPr/>
          <p:nvPr/>
        </p:nvSpPr>
        <p:spPr>
          <a:xfrm>
            <a:off x="4223792" y="5499229"/>
            <a:ext cx="37730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800" dirty="0">
                <a:latin typeface="+mj-lt"/>
              </a:rPr>
              <a:t>“Deliver business value at Startup speed…”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65157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eople, Group, Friends, Fist Bump, Lifestyle, Team">
            <a:extLst>
              <a:ext uri="{FF2B5EF4-FFF2-40B4-BE49-F238E27FC236}">
                <a16:creationId xmlns:a16="http://schemas.microsoft.com/office/drawing/2014/main" id="{94CBC496-9C03-5A41-9E21-35CA026945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55"/>
          <a:stretch/>
        </p:blipFill>
        <p:spPr bwMode="auto">
          <a:xfrm>
            <a:off x="-15216" y="-1"/>
            <a:ext cx="1220721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68B737-480B-C344-B1F3-FF17810EDB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077072"/>
            <a:ext cx="12192000" cy="1512168"/>
          </a:xfrm>
          <a:solidFill>
            <a:schemeClr val="tx1">
              <a:alpha val="7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</a:pPr>
            <a:r>
              <a:rPr lang="en-US" b="1" i="0" dirty="0">
                <a:solidFill>
                  <a:schemeClr val="bg1"/>
                </a:solidFill>
              </a:rPr>
              <a:t>Don’t Lead with Great New Tech Solutions!</a:t>
            </a:r>
            <a:br>
              <a:rPr lang="en-US" b="1" i="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rgbClr val="FFC000"/>
                </a:solidFill>
                <a:latin typeface="Lucida Bright" panose="02040602050505020304" pitchFamily="18" charset="77"/>
              </a:rPr>
              <a:t>Lead with Great Culture &amp; Change Leaders</a:t>
            </a:r>
          </a:p>
        </p:txBody>
      </p:sp>
      <p:pic>
        <p:nvPicPr>
          <p:cNvPr id="2050" name="Picture 2" descr="Devops Png Transparent Images – Free PNG Images Vector, PSD, Clipart,  Templates">
            <a:extLst>
              <a:ext uri="{FF2B5EF4-FFF2-40B4-BE49-F238E27FC236}">
                <a16:creationId xmlns:a16="http://schemas.microsoft.com/office/drawing/2014/main" id="{61873299-D278-7342-BE33-43D3E441FB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6" r="26491"/>
          <a:stretch/>
        </p:blipFill>
        <p:spPr bwMode="auto">
          <a:xfrm>
            <a:off x="119335" y="116632"/>
            <a:ext cx="1673397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3C4EC8-9E79-FE48-8065-53DBD2124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753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2FE0BB-65A9-4445-A8C5-F67348DDA842}"/>
              </a:ext>
            </a:extLst>
          </p:cNvPr>
          <p:cNvSpPr/>
          <p:nvPr/>
        </p:nvSpPr>
        <p:spPr>
          <a:xfrm rot="10800000">
            <a:off x="8256240" y="-2"/>
            <a:ext cx="3955765" cy="6858001"/>
          </a:xfrm>
          <a:prstGeom prst="rect">
            <a:avLst/>
          </a:prstGeom>
          <a:solidFill>
            <a:srgbClr val="550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7693BD-403C-2A44-B5F8-9A2E9AAFF194}"/>
              </a:ext>
            </a:extLst>
          </p:cNvPr>
          <p:cNvSpPr/>
          <p:nvPr/>
        </p:nvSpPr>
        <p:spPr>
          <a:xfrm>
            <a:off x="-1" y="-1"/>
            <a:ext cx="3955765" cy="6858001"/>
          </a:xfrm>
          <a:prstGeom prst="rect">
            <a:avLst/>
          </a:prstGeom>
          <a:solidFill>
            <a:srgbClr val="004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8A9F29-2E60-4B4B-8A00-25440F5C3B6A}"/>
              </a:ext>
            </a:extLst>
          </p:cNvPr>
          <p:cNvSpPr txBox="1"/>
          <p:nvPr/>
        </p:nvSpPr>
        <p:spPr>
          <a:xfrm>
            <a:off x="8760296" y="674400"/>
            <a:ext cx="32403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  <a:latin typeface="+mj-lt"/>
              </a:rPr>
              <a:t>STOP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br>
              <a:rPr lang="en-US" sz="3200" b="1" dirty="0">
                <a:solidFill>
                  <a:schemeClr val="bg1"/>
                </a:solidFill>
                <a:latin typeface="+mj-lt"/>
              </a:rPr>
            </a:b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hiring &amp; promoting </a:t>
            </a:r>
            <a:r>
              <a:rPr lang="en-US" sz="4400" b="1" dirty="0">
                <a:solidFill>
                  <a:schemeClr val="bg1"/>
                </a:solidFill>
                <a:latin typeface="+mj-lt"/>
              </a:rPr>
              <a:t>MANAGERS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  <a:p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for their </a:t>
            </a:r>
            <a:br>
              <a:rPr lang="en-US" sz="3200" b="1" dirty="0">
                <a:solidFill>
                  <a:schemeClr val="bg1"/>
                </a:solidFill>
                <a:latin typeface="+mj-lt"/>
              </a:rPr>
            </a:br>
            <a:r>
              <a:rPr lang="en-US" sz="4400" b="1" dirty="0">
                <a:solidFill>
                  <a:schemeClr val="bg1"/>
                </a:solidFill>
                <a:latin typeface="+mj-lt"/>
              </a:rPr>
              <a:t>TECHNICAL DOMAIN EXPERTISE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D9CDF0-71FB-7F45-A73D-610F6FEAA625}"/>
              </a:ext>
            </a:extLst>
          </p:cNvPr>
          <p:cNvSpPr txBox="1"/>
          <p:nvPr/>
        </p:nvSpPr>
        <p:spPr>
          <a:xfrm>
            <a:off x="191344" y="674400"/>
            <a:ext cx="316835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1" dirty="0">
                <a:solidFill>
                  <a:schemeClr val="bg1"/>
                </a:solidFill>
                <a:latin typeface="+mj-lt"/>
              </a:rPr>
              <a:t>START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br>
              <a:rPr lang="en-US" sz="3200" b="1" dirty="0">
                <a:solidFill>
                  <a:schemeClr val="bg1"/>
                </a:solidFill>
                <a:latin typeface="+mj-lt"/>
              </a:rPr>
            </a:b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hiring &amp; promoting </a:t>
            </a:r>
            <a:r>
              <a:rPr lang="en-US" sz="4400" b="1" dirty="0">
                <a:solidFill>
                  <a:schemeClr val="bg1"/>
                </a:solidFill>
                <a:latin typeface="+mj-lt"/>
              </a:rPr>
              <a:t>LEADERS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br>
              <a:rPr lang="en-US" sz="3200" b="1" dirty="0">
                <a:solidFill>
                  <a:schemeClr val="bg1"/>
                </a:solidFill>
                <a:latin typeface="+mj-lt"/>
              </a:rPr>
            </a:b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for their </a:t>
            </a:r>
            <a:r>
              <a:rPr lang="en-US" sz="4400" b="1" dirty="0">
                <a:solidFill>
                  <a:schemeClr val="bg1"/>
                </a:solidFill>
                <a:latin typeface="+mj-lt"/>
              </a:rPr>
              <a:t>CULTURE</a:t>
            </a:r>
            <a:br>
              <a:rPr lang="en-US" sz="4400" b="1" dirty="0">
                <a:solidFill>
                  <a:schemeClr val="bg1"/>
                </a:solidFill>
                <a:latin typeface="+mj-lt"/>
              </a:rPr>
            </a:br>
            <a:r>
              <a:rPr lang="en-US" sz="4400" b="1" dirty="0">
                <a:solidFill>
                  <a:schemeClr val="bg1"/>
                </a:solidFill>
                <a:latin typeface="+mj-lt"/>
              </a:rPr>
              <a:t>CHANGE EXPERIENCE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1C385D-CB75-6C4C-A961-FBE69C2A8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  <p:pic>
        <p:nvPicPr>
          <p:cNvPr id="4098" name="Picture 2" descr="Profile photo of Mike Rasmussen">
            <a:extLst>
              <a:ext uri="{FF2B5EF4-FFF2-40B4-BE49-F238E27FC236}">
                <a16:creationId xmlns:a16="http://schemas.microsoft.com/office/drawing/2014/main" id="{4F57EEF4-468E-FA4E-9EA9-DBDC7A4B57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" b="7548"/>
          <a:stretch/>
        </p:blipFill>
        <p:spPr bwMode="auto">
          <a:xfrm>
            <a:off x="4397196" y="476672"/>
            <a:ext cx="3527607" cy="323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6492192-5776-2440-9103-06204F64313E}"/>
              </a:ext>
            </a:extLst>
          </p:cNvPr>
          <p:cNvSpPr/>
          <p:nvPr/>
        </p:nvSpPr>
        <p:spPr>
          <a:xfrm>
            <a:off x="4221631" y="3789040"/>
            <a:ext cx="37730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000" dirty="0">
                <a:latin typeface="Source Serif Pro"/>
              </a:rPr>
              <a:t>Mike Rasmussen, VP</a:t>
            </a:r>
            <a:endParaRPr lang="en-US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7FADFE-650A-AF43-B311-F199DDD318F9}"/>
              </a:ext>
            </a:extLst>
          </p:cNvPr>
          <p:cNvSpPr/>
          <p:nvPr/>
        </p:nvSpPr>
        <p:spPr>
          <a:xfrm>
            <a:off x="4151784" y="5715253"/>
            <a:ext cx="39546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800" dirty="0">
                <a:latin typeface="+mj-lt"/>
              </a:rPr>
              <a:t>“Building a better </a:t>
            </a:r>
            <a:br>
              <a:rPr lang="en-CA" sz="2800" dirty="0">
                <a:latin typeface="+mj-lt"/>
              </a:rPr>
            </a:br>
            <a:r>
              <a:rPr lang="en-CA" sz="2800" dirty="0">
                <a:latin typeface="+mj-lt"/>
              </a:rPr>
              <a:t>hen house…”</a:t>
            </a:r>
            <a:endParaRPr lang="en-US" sz="2800" dirty="0">
              <a:latin typeface="+mj-lt"/>
            </a:endParaRPr>
          </a:p>
        </p:txBody>
      </p:sp>
      <p:pic>
        <p:nvPicPr>
          <p:cNvPr id="4100" name="Picture 4" descr="SLING TV - Logos">
            <a:extLst>
              <a:ext uri="{FF2B5EF4-FFF2-40B4-BE49-F238E27FC236}">
                <a16:creationId xmlns:a16="http://schemas.microsoft.com/office/drawing/2014/main" id="{A03CD70D-CC44-0044-8C6C-4E186795B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880" y="4293096"/>
            <a:ext cx="2376264" cy="128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606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6CC2AB35-0A4C-E640-94CC-A860B1594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3" r="242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68B737-480B-C344-B1F3-FF17810EDB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988840"/>
            <a:ext cx="12192000" cy="1512168"/>
          </a:xfrm>
          <a:solidFill>
            <a:schemeClr val="tx1">
              <a:alpha val="7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</a:pPr>
            <a:r>
              <a:rPr lang="en-US" b="1" i="0" dirty="0">
                <a:solidFill>
                  <a:schemeClr val="bg1"/>
                </a:solidFill>
              </a:rPr>
              <a:t>Don’t Manage DevOps Transformations!</a:t>
            </a:r>
            <a:br>
              <a:rPr lang="en-US" b="1" i="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rgbClr val="FFC000"/>
                </a:solidFill>
                <a:latin typeface="Lucida Bright" panose="02040602050505020304" pitchFamily="18" charset="77"/>
              </a:rPr>
              <a:t>Inspire, Empower, &amp; Better Equip Doers</a:t>
            </a:r>
          </a:p>
        </p:txBody>
      </p:sp>
      <p:pic>
        <p:nvPicPr>
          <p:cNvPr id="7" name="Picture 2" descr="Devops Png Transparent Images – Free PNG Images Vector, PSD, Clipart,  Templates">
            <a:extLst>
              <a:ext uri="{FF2B5EF4-FFF2-40B4-BE49-F238E27FC236}">
                <a16:creationId xmlns:a16="http://schemas.microsoft.com/office/drawing/2014/main" id="{CE80A3E8-1E88-374C-AF65-126939ECF1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6" r="26491"/>
          <a:stretch/>
        </p:blipFill>
        <p:spPr bwMode="auto">
          <a:xfrm>
            <a:off x="119335" y="116632"/>
            <a:ext cx="1673397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9BCF69-7C63-0F44-AB84-5BCC997FE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71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6DC1BEE-974A-7E45-82EC-A0CB8DF94C77}"/>
              </a:ext>
            </a:extLst>
          </p:cNvPr>
          <p:cNvSpPr/>
          <p:nvPr/>
        </p:nvSpPr>
        <p:spPr>
          <a:xfrm rot="10800000">
            <a:off x="8256240" y="-2"/>
            <a:ext cx="3955765" cy="6858001"/>
          </a:xfrm>
          <a:prstGeom prst="rect">
            <a:avLst/>
          </a:prstGeom>
          <a:solidFill>
            <a:srgbClr val="550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AD4959-53ED-E242-905B-5ACF9D70819E}"/>
              </a:ext>
            </a:extLst>
          </p:cNvPr>
          <p:cNvSpPr/>
          <p:nvPr/>
        </p:nvSpPr>
        <p:spPr>
          <a:xfrm>
            <a:off x="-1" y="-1"/>
            <a:ext cx="3955765" cy="6858001"/>
          </a:xfrm>
          <a:prstGeom prst="rect">
            <a:avLst/>
          </a:prstGeom>
          <a:solidFill>
            <a:srgbClr val="004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8A9F29-2E60-4B4B-8A00-25440F5C3B6A}"/>
              </a:ext>
            </a:extLst>
          </p:cNvPr>
          <p:cNvSpPr txBox="1"/>
          <p:nvPr/>
        </p:nvSpPr>
        <p:spPr>
          <a:xfrm>
            <a:off x="8744312" y="620688"/>
            <a:ext cx="324036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  <a:latin typeface="+mj-lt"/>
              </a:rPr>
              <a:t>STOP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br>
              <a:rPr lang="en-US" sz="3200" b="1" dirty="0">
                <a:solidFill>
                  <a:schemeClr val="bg1"/>
                </a:solidFill>
                <a:latin typeface="+mj-lt"/>
              </a:rPr>
            </a:b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creating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4400" b="1" dirty="0">
                <a:solidFill>
                  <a:schemeClr val="bg1"/>
                </a:solidFill>
                <a:latin typeface="+mj-lt"/>
              </a:rPr>
              <a:t>FEAR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  <a:p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by giving teams unrealistic </a:t>
            </a:r>
            <a:r>
              <a:rPr lang="en-US" sz="4400" b="1" dirty="0">
                <a:solidFill>
                  <a:schemeClr val="bg1"/>
                </a:solidFill>
                <a:latin typeface="+mj-lt"/>
              </a:rPr>
              <a:t>TARGETS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&amp; 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telling them how they need to </a:t>
            </a:r>
            <a:r>
              <a:rPr lang="en-US" sz="4400" b="1" dirty="0">
                <a:solidFill>
                  <a:schemeClr val="bg1"/>
                </a:solidFill>
                <a:latin typeface="+mj-lt"/>
              </a:rPr>
              <a:t>IMPROVE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D9CDF0-71FB-7F45-A73D-610F6FEAA625}"/>
              </a:ext>
            </a:extLst>
          </p:cNvPr>
          <p:cNvSpPr txBox="1"/>
          <p:nvPr/>
        </p:nvSpPr>
        <p:spPr>
          <a:xfrm>
            <a:off x="191344" y="620688"/>
            <a:ext cx="324036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1" dirty="0">
                <a:solidFill>
                  <a:schemeClr val="bg1"/>
                </a:solidFill>
                <a:latin typeface="+mj-lt"/>
              </a:rPr>
              <a:t>START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br>
              <a:rPr lang="en-US" sz="3200" b="1" dirty="0">
                <a:solidFill>
                  <a:schemeClr val="bg1"/>
                </a:solidFill>
                <a:latin typeface="+mj-lt"/>
              </a:rPr>
            </a:b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creating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4400" b="1" dirty="0">
                <a:solidFill>
                  <a:schemeClr val="bg1"/>
                </a:solidFill>
                <a:latin typeface="+mj-lt"/>
              </a:rPr>
              <a:t>TRUST 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by removing </a:t>
            </a:r>
            <a:br>
              <a:rPr lang="en-US" sz="3200" b="1" dirty="0">
                <a:solidFill>
                  <a:schemeClr val="bg1"/>
                </a:solidFill>
                <a:latin typeface="+mj-lt"/>
              </a:rPr>
            </a:b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their biggest  </a:t>
            </a:r>
            <a:r>
              <a:rPr lang="en-US" sz="4400" b="1" dirty="0">
                <a:solidFill>
                  <a:schemeClr val="bg1"/>
                </a:solidFill>
                <a:latin typeface="+mj-lt"/>
              </a:rPr>
              <a:t>OBSTACLES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&amp; 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asking them </a:t>
            </a:r>
            <a:b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</a:b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how you could </a:t>
            </a:r>
            <a:r>
              <a:rPr lang="en-US" sz="4400" b="1" dirty="0">
                <a:solidFill>
                  <a:schemeClr val="bg1"/>
                </a:solidFill>
                <a:latin typeface="+mj-lt"/>
              </a:rPr>
              <a:t>IMPROVE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8B3175-AFB0-F744-8DBC-4F13DCB20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  <p:pic>
        <p:nvPicPr>
          <p:cNvPr id="3" name="Picture 2" descr="Profile photo of Richard Herbert">
            <a:extLst>
              <a:ext uri="{FF2B5EF4-FFF2-40B4-BE49-F238E27FC236}">
                <a16:creationId xmlns:a16="http://schemas.microsoft.com/office/drawing/2014/main" id="{C21B23F4-C021-0247-958E-37876E6CC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420" y="404664"/>
            <a:ext cx="3602222" cy="360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SBC Logo transparent PNG - StickPNG">
            <a:extLst>
              <a:ext uri="{FF2B5EF4-FFF2-40B4-BE49-F238E27FC236}">
                <a16:creationId xmlns:a16="http://schemas.microsoft.com/office/drawing/2014/main" id="{B522802E-600D-5D43-A162-6B0B19554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1" y="4653136"/>
            <a:ext cx="3797300" cy="70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5193A05-34F1-0240-B61F-4FF8F709B229}"/>
              </a:ext>
            </a:extLst>
          </p:cNvPr>
          <p:cNvSpPr/>
          <p:nvPr/>
        </p:nvSpPr>
        <p:spPr>
          <a:xfrm>
            <a:off x="4221631" y="4129956"/>
            <a:ext cx="37730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000" dirty="0">
                <a:latin typeface="Source Serif Pro"/>
              </a:rPr>
              <a:t>Richard Herbert CIO (now retired)</a:t>
            </a:r>
            <a:endParaRPr lang="en-US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64BAB6-42AC-C144-A857-3384F07E2A52}"/>
              </a:ext>
            </a:extLst>
          </p:cNvPr>
          <p:cNvSpPr/>
          <p:nvPr/>
        </p:nvSpPr>
        <p:spPr>
          <a:xfrm>
            <a:off x="3955764" y="5469031"/>
            <a:ext cx="430047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200" dirty="0">
                <a:latin typeface="+mj-lt"/>
              </a:rPr>
              <a:t>“I believe that if we empower our teams and trust them, they will repay our trust many times over.”</a:t>
            </a:r>
            <a:endParaRPr lang="en-US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93874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Whiteboard, Strategy, Diagram, Flow Chart, Startup">
            <a:extLst>
              <a:ext uri="{FF2B5EF4-FFF2-40B4-BE49-F238E27FC236}">
                <a16:creationId xmlns:a16="http://schemas.microsoft.com/office/drawing/2014/main" id="{10FAE995-AB02-5441-BE25-9309D0B7F0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Whiteboard, Strategy, Diagram, Flow Chart, Startup">
            <a:extLst>
              <a:ext uri="{FF2B5EF4-FFF2-40B4-BE49-F238E27FC236}">
                <a16:creationId xmlns:a16="http://schemas.microsoft.com/office/drawing/2014/main" id="{A1341CBE-F85B-7746-B2B3-027A6DFA0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 bwMode="auto">
          <a:xfrm>
            <a:off x="0" y="17766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68B737-480B-C344-B1F3-FF17810EDB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068960"/>
            <a:ext cx="12192000" cy="1512168"/>
          </a:xfrm>
          <a:solidFill>
            <a:schemeClr val="tx1">
              <a:alpha val="7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</a:pPr>
            <a:r>
              <a:rPr lang="en-US" b="1" i="0" dirty="0">
                <a:solidFill>
                  <a:schemeClr val="bg1"/>
                </a:solidFill>
              </a:rPr>
              <a:t>Don’t Expect a Grand DevOps Masterplan!</a:t>
            </a:r>
            <a:br>
              <a:rPr lang="en-US" b="1" i="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rgbClr val="FFC000"/>
                </a:solidFill>
                <a:latin typeface="Lucida Bright" panose="02040602050505020304" pitchFamily="18" charset="77"/>
              </a:rPr>
              <a:t>Transform through Iterative Exploration</a:t>
            </a:r>
          </a:p>
        </p:txBody>
      </p:sp>
      <p:pic>
        <p:nvPicPr>
          <p:cNvPr id="7" name="Picture 2" descr="Devops Png Transparent Images – Free PNG Images Vector, PSD, Clipart,  Templates">
            <a:extLst>
              <a:ext uri="{FF2B5EF4-FFF2-40B4-BE49-F238E27FC236}">
                <a16:creationId xmlns:a16="http://schemas.microsoft.com/office/drawing/2014/main" id="{5A13549E-7310-8348-92B2-8634388F07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6" r="26491"/>
          <a:stretch/>
        </p:blipFill>
        <p:spPr bwMode="auto">
          <a:xfrm>
            <a:off x="119335" y="116632"/>
            <a:ext cx="1673397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A860D9-27EC-1E4B-8A96-4157FB30B3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126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AB5741E-3F77-F242-A46C-CEC892213E27}"/>
              </a:ext>
            </a:extLst>
          </p:cNvPr>
          <p:cNvSpPr/>
          <p:nvPr/>
        </p:nvSpPr>
        <p:spPr>
          <a:xfrm rot="10800000">
            <a:off x="8256240" y="-2"/>
            <a:ext cx="3955765" cy="6858001"/>
          </a:xfrm>
          <a:prstGeom prst="rect">
            <a:avLst/>
          </a:prstGeom>
          <a:solidFill>
            <a:srgbClr val="550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890E34-65E2-E940-AC1F-D09B22DBF9E8}"/>
              </a:ext>
            </a:extLst>
          </p:cNvPr>
          <p:cNvSpPr/>
          <p:nvPr/>
        </p:nvSpPr>
        <p:spPr>
          <a:xfrm>
            <a:off x="-1" y="-1"/>
            <a:ext cx="3955765" cy="6858001"/>
          </a:xfrm>
          <a:prstGeom prst="rect">
            <a:avLst/>
          </a:prstGeom>
          <a:solidFill>
            <a:srgbClr val="004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8A9F29-2E60-4B4B-8A00-25440F5C3B6A}"/>
              </a:ext>
            </a:extLst>
          </p:cNvPr>
          <p:cNvSpPr txBox="1"/>
          <p:nvPr/>
        </p:nvSpPr>
        <p:spPr>
          <a:xfrm>
            <a:off x="8744312" y="1056793"/>
            <a:ext cx="324036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  <a:latin typeface="+mj-lt"/>
              </a:rPr>
              <a:t>STOP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 </a:t>
            </a:r>
            <a:b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</a:b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expecting </a:t>
            </a:r>
            <a:r>
              <a:rPr lang="en-US" sz="4400" b="1" dirty="0">
                <a:solidFill>
                  <a:schemeClr val="bg1"/>
                </a:solidFill>
                <a:latin typeface="+mj-lt"/>
              </a:rPr>
              <a:t>PREDICT-ABILITY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  <a:p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of uninformed rigid </a:t>
            </a:r>
            <a:r>
              <a:rPr lang="en-US" sz="4400" b="1" dirty="0">
                <a:solidFill>
                  <a:schemeClr val="bg1"/>
                </a:solidFill>
                <a:latin typeface="+mj-lt"/>
              </a:rPr>
              <a:t>PLANS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D9CDF0-71FB-7F45-A73D-610F6FEAA625}"/>
              </a:ext>
            </a:extLst>
          </p:cNvPr>
          <p:cNvSpPr txBox="1"/>
          <p:nvPr/>
        </p:nvSpPr>
        <p:spPr>
          <a:xfrm>
            <a:off x="191344" y="1056793"/>
            <a:ext cx="316835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1" dirty="0">
                <a:solidFill>
                  <a:schemeClr val="bg1"/>
                </a:solidFill>
                <a:latin typeface="+mj-lt"/>
              </a:rPr>
              <a:t>START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 </a:t>
            </a:r>
            <a:b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</a:b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embracing the </a:t>
            </a:r>
            <a:r>
              <a:rPr lang="en-US" sz="4400" b="1" dirty="0">
                <a:solidFill>
                  <a:schemeClr val="bg1"/>
                </a:solidFill>
                <a:latin typeface="+mj-lt"/>
              </a:rPr>
              <a:t>OPPORTU-NITY</a:t>
            </a: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 of </a:t>
            </a:r>
            <a:b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</a:br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newly emerging </a:t>
            </a:r>
            <a:r>
              <a:rPr lang="en-US" sz="4400" b="1" dirty="0">
                <a:solidFill>
                  <a:schemeClr val="bg1"/>
                </a:solidFill>
                <a:latin typeface="+mj-lt"/>
              </a:rPr>
              <a:t>OPTIONS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  <a:p>
            <a:pPr algn="r"/>
            <a:endParaRPr lang="en-US" sz="3200" b="1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7A9DAB-874A-CD46-80B2-2F9B381D4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  <p:pic>
        <p:nvPicPr>
          <p:cNvPr id="2050" name="Picture 2" descr="The 4-stage Kata model.">
            <a:extLst>
              <a:ext uri="{FF2B5EF4-FFF2-40B4-BE49-F238E27FC236}">
                <a16:creationId xmlns:a16="http://schemas.microsoft.com/office/drawing/2014/main" id="{09FCE0AE-812B-1748-842C-3FBEF2144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906" y="301457"/>
            <a:ext cx="3955765" cy="234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Google Cloud - SADA | Cloud Technology Services | Google Cloud Premier  Partner">
            <a:extLst>
              <a:ext uri="{FF2B5EF4-FFF2-40B4-BE49-F238E27FC236}">
                <a16:creationId xmlns:a16="http://schemas.microsoft.com/office/drawing/2014/main" id="{0D4B4D0F-3634-DB4F-B55B-3D26228243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5" b="28367"/>
          <a:stretch/>
        </p:blipFill>
        <p:spPr bwMode="auto">
          <a:xfrm>
            <a:off x="4223792" y="5877272"/>
            <a:ext cx="3686396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Graph showing nonlinear progress mapping performance against iterations; the&#10;performance line is spiky but overall goes&#10;up.">
            <a:extLst>
              <a:ext uri="{FF2B5EF4-FFF2-40B4-BE49-F238E27FC236}">
                <a16:creationId xmlns:a16="http://schemas.microsoft.com/office/drawing/2014/main" id="{BD196B27-115F-EA47-9BDE-17DC53ED7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647" y="2852936"/>
            <a:ext cx="4125585" cy="2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1088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Light, Long Exposure, Bulb, Question Mark, Box, Wall">
            <a:extLst>
              <a:ext uri="{FF2B5EF4-FFF2-40B4-BE49-F238E27FC236}">
                <a16:creationId xmlns:a16="http://schemas.microsoft.com/office/drawing/2014/main" id="{1F386E0E-30A3-5A48-9523-AC9F793B26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0" b="809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BBB404D-5365-F64F-A2BA-3F8C5A0FA68E}"/>
              </a:ext>
            </a:extLst>
          </p:cNvPr>
          <p:cNvSpPr txBox="1">
            <a:spLocks/>
          </p:cNvSpPr>
          <p:nvPr/>
        </p:nvSpPr>
        <p:spPr>
          <a:xfrm>
            <a:off x="0" y="3356992"/>
            <a:ext cx="12192000" cy="2448272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</a:pPr>
            <a:r>
              <a:rPr lang="en-US" dirty="0">
                <a:solidFill>
                  <a:schemeClr val="bg1"/>
                </a:solidFill>
                <a:latin typeface="Lucida Bright" panose="02040602050505020304" pitchFamily="18" charset="77"/>
              </a:rPr>
              <a:t>Thank You</a:t>
            </a:r>
            <a:br>
              <a:rPr lang="en-US" dirty="0">
                <a:solidFill>
                  <a:schemeClr val="bg1"/>
                </a:solidFill>
                <a:latin typeface="Lucida Bright" panose="02040602050505020304" pitchFamily="18" charset="77"/>
              </a:rPr>
            </a:br>
            <a:r>
              <a:rPr lang="en-US" dirty="0">
                <a:solidFill>
                  <a:srgbClr val="FFC000"/>
                </a:solidFill>
                <a:latin typeface="Lucida Bright" panose="02040602050505020304" pitchFamily="18" charset="77"/>
              </a:rPr>
              <a:t>Questions?</a:t>
            </a:r>
          </a:p>
          <a:p>
            <a:pPr lvl="0" algn="ctr" defTabSz="457200">
              <a:lnSpc>
                <a:spcPct val="100000"/>
              </a:lnSpc>
              <a:spcBef>
                <a:spcPts val="0"/>
              </a:spcBef>
            </a:pPr>
            <a:r>
              <a:rPr lang="en-US" sz="2400" i="0" dirty="0">
                <a:solidFill>
                  <a:srgbClr val="FFFFFF"/>
                </a:solidFill>
                <a:latin typeface="Gill Sans MT" panose="020B0502020104020203" pitchFamily="34" charset="77"/>
                <a:ea typeface="+mn-ea"/>
                <a:cs typeface="+mn-cs"/>
              </a:rPr>
              <a:t>Adam Kruszynski | Business Transformation Lead</a:t>
            </a:r>
            <a:br>
              <a:rPr lang="en-US" sz="2400" i="0" dirty="0">
                <a:solidFill>
                  <a:srgbClr val="FFFFFF"/>
                </a:solidFill>
                <a:latin typeface="Gill Sans MT" panose="020B0502020104020203" pitchFamily="34" charset="77"/>
                <a:ea typeface="+mn-ea"/>
                <a:cs typeface="+mn-cs"/>
              </a:rPr>
            </a:br>
            <a:r>
              <a:rPr lang="en-US" sz="2400" i="0" dirty="0" err="1">
                <a:solidFill>
                  <a:srgbClr val="FFFFFF"/>
                </a:solidFill>
                <a:latin typeface="Gill Sans MT" panose="020B0502020104020203" pitchFamily="34" charset="77"/>
                <a:ea typeface="+mn-ea"/>
                <a:cs typeface="+mn-cs"/>
              </a:rPr>
              <a:t>ValueTransformed.com</a:t>
            </a:r>
            <a:r>
              <a:rPr lang="en-US" sz="2400" i="0" dirty="0">
                <a:solidFill>
                  <a:srgbClr val="FFFFFF"/>
                </a:solidFill>
                <a:latin typeface="Gill Sans MT" panose="020B0502020104020203" pitchFamily="34" charset="77"/>
                <a:ea typeface="+mn-ea"/>
                <a:cs typeface="+mn-cs"/>
              </a:rPr>
              <a:t> | </a:t>
            </a:r>
            <a:r>
              <a:rPr lang="en-US" sz="2400" i="0" dirty="0" err="1">
                <a:solidFill>
                  <a:srgbClr val="FFFFFF"/>
                </a:solidFill>
                <a:latin typeface="Gill Sans MT" panose="020B0502020104020203" pitchFamily="34" charset="77"/>
                <a:ea typeface="+mn-ea"/>
                <a:cs typeface="+mn-cs"/>
              </a:rPr>
              <a:t>adam@valuetransformed.com</a:t>
            </a:r>
            <a:endParaRPr lang="en-US" sz="2400" i="0" dirty="0">
              <a:solidFill>
                <a:srgbClr val="FFFFFF"/>
              </a:solidFill>
              <a:latin typeface="Gill Sans MT" panose="020B0502020104020203" pitchFamily="34" charset="77"/>
              <a:ea typeface="+mn-ea"/>
              <a:cs typeface="+mn-cs"/>
            </a:endParaRPr>
          </a:p>
        </p:txBody>
      </p:sp>
      <p:pic>
        <p:nvPicPr>
          <p:cNvPr id="6" name="Picture 2" descr="Devops Png Transparent Images – Free PNG Images Vector, PSD, Clipart,  Templates">
            <a:extLst>
              <a:ext uri="{FF2B5EF4-FFF2-40B4-BE49-F238E27FC236}">
                <a16:creationId xmlns:a16="http://schemas.microsoft.com/office/drawing/2014/main" id="{A4B3F223-DC61-AA43-9B1B-CD742A3438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6" r="26491"/>
          <a:stretch/>
        </p:blipFill>
        <p:spPr bwMode="auto">
          <a:xfrm>
            <a:off x="119335" y="116632"/>
            <a:ext cx="1673397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3354F0-B62B-3747-A2CA-CCAB7B0D4C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277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479D98-32C6-CE44-AEB3-853099A8BC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7" b="16158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3EFAF143-8843-E346-BE55-A26CEAD75225}"/>
              </a:ext>
            </a:extLst>
          </p:cNvPr>
          <p:cNvSpPr txBox="1">
            <a:spLocks/>
          </p:cNvSpPr>
          <p:nvPr/>
        </p:nvSpPr>
        <p:spPr>
          <a:xfrm>
            <a:off x="0" y="2852936"/>
            <a:ext cx="12192000" cy="187220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None/>
              <a:defRPr sz="4400" b="1" i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dirty="0"/>
              <a:t>Extra Slides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sz="4000" b="0" i="1" dirty="0">
                <a:solidFill>
                  <a:srgbClr val="FFC000"/>
                </a:solidFill>
                <a:latin typeface="Lucida Bright" panose="02040602050505020304" pitchFamily="18" charset="77"/>
              </a:rPr>
              <a:t>As Needed</a:t>
            </a:r>
          </a:p>
        </p:txBody>
      </p:sp>
      <p:pic>
        <p:nvPicPr>
          <p:cNvPr id="5" name="Picture 2" descr="Devops Png Transparent Images – Free PNG Images Vector, PSD, Clipart,  Templates">
            <a:extLst>
              <a:ext uri="{FF2B5EF4-FFF2-40B4-BE49-F238E27FC236}">
                <a16:creationId xmlns:a16="http://schemas.microsoft.com/office/drawing/2014/main" id="{DB436395-EED4-A742-A835-7AC36E5AB5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6" r="26491"/>
          <a:stretch/>
        </p:blipFill>
        <p:spPr bwMode="auto">
          <a:xfrm>
            <a:off x="119335" y="116632"/>
            <a:ext cx="1673397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531F3F-AC5C-A945-897F-A35A47E826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6939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8"/>
          <p:cNvSpPr txBox="1">
            <a:spLocks noGrp="1"/>
          </p:cNvSpPr>
          <p:nvPr>
            <p:ph type="sldNum" idx="12"/>
          </p:nvPr>
        </p:nvSpPr>
        <p:spPr>
          <a:xfrm>
            <a:off x="11686737" y="6346981"/>
            <a:ext cx="447600" cy="45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24</a:t>
            </a:fld>
            <a:endParaRPr dirty="0"/>
          </a:p>
        </p:txBody>
      </p:sp>
      <p:sp>
        <p:nvSpPr>
          <p:cNvPr id="319" name="Google Shape;319;p38"/>
          <p:cNvSpPr txBox="1">
            <a:spLocks noGrp="1"/>
          </p:cNvSpPr>
          <p:nvPr>
            <p:ph type="title"/>
          </p:nvPr>
        </p:nvSpPr>
        <p:spPr>
          <a:xfrm>
            <a:off x="415600" y="0"/>
            <a:ext cx="11360800" cy="652534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" sz="6000" b="0" i="0" dirty="0">
                <a:solidFill>
                  <a:schemeClr val="bg1"/>
                </a:solidFill>
                <a:latin typeface="Gill Sans MT Condensed" panose="020B0506020104020203" pitchFamily="34" charset="77"/>
                <a:sym typeface="Oswald"/>
              </a:rPr>
              <a:t>QUICK INTRO @ VALUE TRANSFORMED</a:t>
            </a:r>
            <a:endParaRPr sz="6000" b="0" i="0" dirty="0">
              <a:solidFill>
                <a:schemeClr val="bg1"/>
              </a:solidFill>
              <a:latin typeface="Gill Sans MT Condensed" panose="020B0506020104020203" pitchFamily="34" charset="77"/>
              <a:sym typeface="Oswald"/>
            </a:endParaRPr>
          </a:p>
          <a:p>
            <a:pPr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" sz="6000" b="0" i="0" dirty="0">
                <a:solidFill>
                  <a:schemeClr val="bg1"/>
                </a:solidFill>
                <a:latin typeface="Gill Sans MT Condensed" panose="020B0506020104020203" pitchFamily="34" charset="77"/>
                <a:ea typeface="Oswald"/>
                <a:cs typeface="Oswald"/>
                <a:sym typeface="Oswald"/>
              </a:rPr>
              <a:t>In a highly disruptive world </a:t>
            </a:r>
            <a:r>
              <a:rPr lang="en" sz="6000" b="0" i="0" dirty="0">
                <a:solidFill>
                  <a:schemeClr val="bg1"/>
                </a:solidFill>
                <a:latin typeface="Gill Sans MT Condensed" panose="020B0506020104020203" pitchFamily="34" charset="77"/>
                <a:ea typeface="Oswald Regular"/>
                <a:cs typeface="Oswald Regular"/>
                <a:sym typeface="Oswald Regular"/>
              </a:rPr>
              <a:t>(context)</a:t>
            </a:r>
            <a:endParaRPr sz="6000" b="0" i="0" dirty="0">
              <a:solidFill>
                <a:schemeClr val="bg1"/>
              </a:solidFill>
              <a:latin typeface="Gill Sans MT Condensed" panose="020B0506020104020203" pitchFamily="34" charset="77"/>
              <a:ea typeface="Oswald Regular"/>
              <a:cs typeface="Oswald Regular"/>
              <a:sym typeface="Oswald Regular"/>
            </a:endParaRPr>
          </a:p>
          <a:p>
            <a:pPr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" sz="6000" b="0" i="0" dirty="0">
                <a:solidFill>
                  <a:schemeClr val="bg1"/>
                </a:solidFill>
                <a:latin typeface="Gill Sans MT Condensed" panose="020B0506020104020203" pitchFamily="34" charset="77"/>
                <a:ea typeface="Oswald"/>
                <a:cs typeface="Oswald"/>
                <a:sym typeface="Oswald"/>
              </a:rPr>
              <a:t>We empower organizations </a:t>
            </a:r>
            <a:r>
              <a:rPr lang="en" sz="6000" b="0" i="0" dirty="0">
                <a:solidFill>
                  <a:schemeClr val="bg1"/>
                </a:solidFill>
                <a:latin typeface="Gill Sans MT Condensed" panose="020B0506020104020203" pitchFamily="34" charset="77"/>
                <a:ea typeface="Oswald Regular"/>
                <a:cs typeface="Oswald Regular"/>
                <a:sym typeface="Oswald Regular"/>
              </a:rPr>
              <a:t>(who)</a:t>
            </a:r>
            <a:endParaRPr sz="6000" b="0" i="0" dirty="0">
              <a:solidFill>
                <a:schemeClr val="bg1"/>
              </a:solidFill>
              <a:latin typeface="Gill Sans MT Condensed" panose="020B0506020104020203" pitchFamily="34" charset="77"/>
              <a:ea typeface="Oswald Regular"/>
              <a:cs typeface="Oswald Regular"/>
              <a:sym typeface="Oswald Regular"/>
            </a:endParaRPr>
          </a:p>
          <a:p>
            <a:pPr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" sz="6000" b="0" i="0" dirty="0">
                <a:solidFill>
                  <a:schemeClr val="bg1"/>
                </a:solidFill>
                <a:latin typeface="Gill Sans MT Condensed" panose="020B0506020104020203" pitchFamily="34" charset="77"/>
                <a:ea typeface="Oswald"/>
                <a:cs typeface="Oswald"/>
                <a:sym typeface="Oswald"/>
              </a:rPr>
              <a:t>To elevate customer value </a:t>
            </a:r>
            <a:r>
              <a:rPr lang="en" sz="6000" b="0" i="0" dirty="0">
                <a:solidFill>
                  <a:schemeClr val="bg1"/>
                </a:solidFill>
                <a:latin typeface="Gill Sans MT Condensed" panose="020B0506020104020203" pitchFamily="34" charset="77"/>
                <a:ea typeface="Oswald Regular"/>
                <a:cs typeface="Oswald Regular"/>
                <a:sym typeface="Oswald Regular"/>
              </a:rPr>
              <a:t>(why)</a:t>
            </a:r>
            <a:endParaRPr sz="6000" b="0" i="0" dirty="0">
              <a:solidFill>
                <a:schemeClr val="bg1"/>
              </a:solidFill>
              <a:latin typeface="Gill Sans MT Condensed" panose="020B0506020104020203" pitchFamily="34" charset="77"/>
              <a:ea typeface="Oswald Regular"/>
              <a:cs typeface="Oswald Regular"/>
              <a:sym typeface="Oswald Regular"/>
            </a:endParaRPr>
          </a:p>
          <a:p>
            <a:pPr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" sz="6000" b="0" i="0" dirty="0">
                <a:solidFill>
                  <a:schemeClr val="bg1"/>
                </a:solidFill>
                <a:latin typeface="Gill Sans MT Condensed" panose="020B0506020104020203" pitchFamily="34" charset="77"/>
                <a:ea typeface="Oswald"/>
                <a:cs typeface="Oswald"/>
                <a:sym typeface="Oswald"/>
              </a:rPr>
              <a:t>By rapidly evolving culture &amp; practices </a:t>
            </a:r>
            <a:r>
              <a:rPr lang="en" sz="6000" b="0" i="0" dirty="0">
                <a:solidFill>
                  <a:schemeClr val="bg1"/>
                </a:solidFill>
                <a:latin typeface="Gill Sans MT Condensed" panose="020B0506020104020203" pitchFamily="34" charset="77"/>
                <a:ea typeface="Oswald Regular"/>
                <a:cs typeface="Oswald Regular"/>
                <a:sym typeface="Oswald Regular"/>
              </a:rPr>
              <a:t>(how)</a:t>
            </a:r>
            <a:endParaRPr sz="6000" b="0" i="0" dirty="0">
              <a:solidFill>
                <a:schemeClr val="bg1"/>
              </a:solidFill>
              <a:latin typeface="Gill Sans MT Condensed" panose="020B0506020104020203" pitchFamily="34" charset="77"/>
              <a:ea typeface="Oswald Regular"/>
              <a:cs typeface="Oswald Regular"/>
              <a:sym typeface="Oswald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0166883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2"/>
          <p:cNvSpPr txBox="1">
            <a:spLocks noGrp="1"/>
          </p:cNvSpPr>
          <p:nvPr>
            <p:ph type="body" idx="2"/>
          </p:nvPr>
        </p:nvSpPr>
        <p:spPr>
          <a:xfrm>
            <a:off x="6898967" y="1803500"/>
            <a:ext cx="4687200" cy="4034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" sz="1800" dirty="0"/>
              <a:t>Business</a:t>
            </a:r>
            <a:br>
              <a:rPr lang="en" sz="1800" dirty="0"/>
            </a:br>
            <a:r>
              <a:rPr lang="en" sz="1800" dirty="0"/>
              <a:t>Transformation Expert</a:t>
            </a:r>
            <a:endParaRPr sz="1800" dirty="0"/>
          </a:p>
          <a:p>
            <a:pPr marL="0" indent="0">
              <a:spcBef>
                <a:spcPts val="2133"/>
              </a:spcBef>
              <a:buNone/>
            </a:pPr>
            <a:r>
              <a:rPr lang="en" sz="2000" b="1" dirty="0"/>
              <a:t>Adam Kruszynski</a:t>
            </a:r>
            <a:endParaRPr sz="2000" b="1" dirty="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en" sz="1400" u="sng" dirty="0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https://www.linkedin.com/in/kruszynskiadam/</a:t>
            </a:r>
            <a:r>
              <a:rPr lang="en" sz="1400" dirty="0"/>
              <a:t> </a:t>
            </a:r>
            <a:br>
              <a:rPr lang="en" sz="1400" dirty="0"/>
            </a:br>
            <a:endParaRPr sz="1400" dirty="0"/>
          </a:p>
        </p:txBody>
      </p:sp>
      <p:sp>
        <p:nvSpPr>
          <p:cNvPr id="450" name="Google Shape;450;p52"/>
          <p:cNvSpPr txBox="1">
            <a:spLocks noGrp="1"/>
          </p:cNvSpPr>
          <p:nvPr>
            <p:ph type="subTitle" idx="1"/>
          </p:nvPr>
        </p:nvSpPr>
        <p:spPr>
          <a:xfrm>
            <a:off x="496303" y="1803500"/>
            <a:ext cx="5255081" cy="4695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50000"/>
              </a:lnSpc>
            </a:pPr>
            <a:r>
              <a:rPr lang="en" sz="1867" b="1" dirty="0"/>
              <a:t>Relevant Experience</a:t>
            </a:r>
            <a:endParaRPr sz="1867" b="1" dirty="0"/>
          </a:p>
          <a:p>
            <a:pPr marL="0" indent="0">
              <a:lnSpc>
                <a:spcPct val="150000"/>
              </a:lnSpc>
            </a:pPr>
            <a:r>
              <a:rPr lang="en" sz="1867" dirty="0"/>
              <a:t>■ 12+ years of Digital Transformation</a:t>
            </a:r>
            <a:endParaRPr sz="1867" dirty="0"/>
          </a:p>
          <a:p>
            <a:pPr marL="0" indent="0">
              <a:lnSpc>
                <a:spcPct val="150000"/>
              </a:lnSpc>
            </a:pPr>
            <a:r>
              <a:rPr lang="en" sz="1867" dirty="0"/>
              <a:t>■ 14+ years of Enterprise Lean Agile</a:t>
            </a:r>
          </a:p>
          <a:p>
            <a:pPr marL="0" indent="0">
              <a:lnSpc>
                <a:spcPct val="150000"/>
              </a:lnSpc>
            </a:pPr>
            <a:r>
              <a:rPr lang="en" sz="1867" dirty="0"/>
              <a:t>■ 6+ years of DevOps Transformation</a:t>
            </a:r>
            <a:br>
              <a:rPr lang="en" sz="1867" dirty="0"/>
            </a:br>
            <a:r>
              <a:rPr lang="en" sz="1867" dirty="0"/>
              <a:t>■ 12+ years of Consulting Experience</a:t>
            </a:r>
            <a:br>
              <a:rPr lang="en" sz="1867" dirty="0"/>
            </a:br>
            <a:r>
              <a:rPr lang="en" sz="1867" dirty="0"/>
              <a:t>■ 15+ years of Coaching &amp; Training</a:t>
            </a:r>
          </a:p>
          <a:p>
            <a:pPr marL="0" indent="0">
              <a:lnSpc>
                <a:spcPct val="150000"/>
              </a:lnSpc>
            </a:pPr>
            <a:r>
              <a:rPr lang="en" sz="1867" dirty="0"/>
              <a:t>■ 4+ years as Certified DevOps Instructor</a:t>
            </a:r>
          </a:p>
          <a:p>
            <a:pPr marL="0" indent="0">
              <a:lnSpc>
                <a:spcPct val="150000"/>
              </a:lnSpc>
            </a:pPr>
            <a:r>
              <a:rPr lang="en" sz="1867" dirty="0"/>
              <a:t>■ 8+ years of Software / Web Development</a:t>
            </a:r>
            <a:br>
              <a:rPr lang="en" sz="1867" dirty="0"/>
            </a:br>
            <a:r>
              <a:rPr lang="en" sz="1867" dirty="0"/>
              <a:t>■ 25+ years of Technology Experience</a:t>
            </a:r>
            <a:endParaRPr sz="1867" dirty="0"/>
          </a:p>
        </p:txBody>
      </p:sp>
      <p:pic>
        <p:nvPicPr>
          <p:cNvPr id="451" name="Google Shape;451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55969" y="-2"/>
            <a:ext cx="3336033" cy="703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52"/>
          <p:cNvPicPr preferRelativeResize="0"/>
          <p:nvPr/>
        </p:nvPicPr>
        <p:blipFill rotWithShape="1">
          <a:blip r:embed="rId5">
            <a:alphaModFix/>
          </a:blip>
          <a:srcRect t="2066" r="3034"/>
          <a:stretch/>
        </p:blipFill>
        <p:spPr>
          <a:xfrm>
            <a:off x="9595467" y="1717634"/>
            <a:ext cx="1531607" cy="1546767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52"/>
          <p:cNvSpPr txBox="1">
            <a:spLocks noGrp="1"/>
          </p:cNvSpPr>
          <p:nvPr>
            <p:ph type="sldNum" idx="12"/>
          </p:nvPr>
        </p:nvSpPr>
        <p:spPr>
          <a:xfrm>
            <a:off x="11381736" y="6333135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25</a:t>
            </a:fld>
            <a:endParaRPr/>
          </a:p>
        </p:txBody>
      </p:sp>
      <p:pic>
        <p:nvPicPr>
          <p:cNvPr id="454" name="Google Shape;454;p52"/>
          <p:cNvPicPr preferRelativeResize="0"/>
          <p:nvPr/>
        </p:nvPicPr>
        <p:blipFill rotWithShape="1">
          <a:blip r:embed="rId6">
            <a:alphaModFix/>
          </a:blip>
          <a:srcRect l="22774" t="8614" r="23652" b="8795"/>
          <a:stretch/>
        </p:blipFill>
        <p:spPr>
          <a:xfrm>
            <a:off x="6870600" y="3667416"/>
            <a:ext cx="1531600" cy="1475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49600" y="3573016"/>
            <a:ext cx="2912933" cy="1664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5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66917" y="5143149"/>
            <a:ext cx="1232831" cy="1232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5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287634" y="4823646"/>
            <a:ext cx="1277367" cy="75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5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84533" y="4710465"/>
            <a:ext cx="1462467" cy="984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5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0052500" y="5694700"/>
            <a:ext cx="1554733" cy="800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52"/>
          <p:cNvPicPr preferRelativeResize="0"/>
          <p:nvPr/>
        </p:nvPicPr>
        <p:blipFill rotWithShape="1">
          <a:blip r:embed="rId12">
            <a:alphaModFix/>
          </a:blip>
          <a:srcRect l="16451" t="8790" r="14744" b="10263"/>
          <a:stretch/>
        </p:blipFill>
        <p:spPr>
          <a:xfrm>
            <a:off x="8621467" y="5710883"/>
            <a:ext cx="1277365" cy="7677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57245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C531F3F-AC5C-A945-897F-A35A47E82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  <p:sp>
        <p:nvSpPr>
          <p:cNvPr id="2" name="Right Arrow 1">
            <a:extLst>
              <a:ext uri="{FF2B5EF4-FFF2-40B4-BE49-F238E27FC236}">
                <a16:creationId xmlns:a16="http://schemas.microsoft.com/office/drawing/2014/main" id="{33683C89-5466-6447-9515-CD6F7A6C22C4}"/>
              </a:ext>
            </a:extLst>
          </p:cNvPr>
          <p:cNvSpPr/>
          <p:nvPr/>
        </p:nvSpPr>
        <p:spPr>
          <a:xfrm>
            <a:off x="1102328" y="5891327"/>
            <a:ext cx="10210715" cy="720080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TIME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F537C21E-F555-C44A-B01F-0BB7CAB4BA86}"/>
              </a:ext>
            </a:extLst>
          </p:cNvPr>
          <p:cNvSpPr/>
          <p:nvPr/>
        </p:nvSpPr>
        <p:spPr>
          <a:xfrm rot="16200000">
            <a:off x="-1925681" y="2684256"/>
            <a:ext cx="5386179" cy="720080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ACTIVITY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B9764504-0414-D84D-94FD-165F9452FA5C}"/>
              </a:ext>
            </a:extLst>
          </p:cNvPr>
          <p:cNvSpPr/>
          <p:nvPr/>
        </p:nvSpPr>
        <p:spPr>
          <a:xfrm>
            <a:off x="1064871" y="2640469"/>
            <a:ext cx="10961225" cy="3216321"/>
          </a:xfrm>
          <a:custGeom>
            <a:avLst/>
            <a:gdLst>
              <a:gd name="connsiteX0" fmla="*/ 0 w 10961225"/>
              <a:gd name="connsiteY0" fmla="*/ 3216321 h 3216321"/>
              <a:gd name="connsiteX1" fmla="*/ 1805651 w 10961225"/>
              <a:gd name="connsiteY1" fmla="*/ 2313496 h 3216321"/>
              <a:gd name="connsiteX2" fmla="*/ 3264061 w 10961225"/>
              <a:gd name="connsiteY2" fmla="*/ 2822782 h 3216321"/>
              <a:gd name="connsiteX3" fmla="*/ 4467828 w 10961225"/>
              <a:gd name="connsiteY3" fmla="*/ 2429242 h 3216321"/>
              <a:gd name="connsiteX4" fmla="*/ 5590572 w 10961225"/>
              <a:gd name="connsiteY4" fmla="*/ 2903804 h 3216321"/>
              <a:gd name="connsiteX5" fmla="*/ 6898511 w 10961225"/>
              <a:gd name="connsiteY5" fmla="*/ 2301921 h 3216321"/>
              <a:gd name="connsiteX6" fmla="*/ 8079129 w 10961225"/>
              <a:gd name="connsiteY6" fmla="*/ 2845931 h 3216321"/>
              <a:gd name="connsiteX7" fmla="*/ 10046825 w 10961225"/>
              <a:gd name="connsiteY7" fmla="*/ 21708 h 3216321"/>
              <a:gd name="connsiteX8" fmla="*/ 10961225 w 10961225"/>
              <a:gd name="connsiteY8" fmla="*/ 1769485 h 321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1225" h="3216321">
                <a:moveTo>
                  <a:pt x="0" y="3216321"/>
                </a:moveTo>
                <a:cubicBezTo>
                  <a:pt x="630820" y="2797703"/>
                  <a:pt x="1261641" y="2379086"/>
                  <a:pt x="1805651" y="2313496"/>
                </a:cubicBezTo>
                <a:cubicBezTo>
                  <a:pt x="2349661" y="2247906"/>
                  <a:pt x="2820365" y="2803491"/>
                  <a:pt x="3264061" y="2822782"/>
                </a:cubicBezTo>
                <a:cubicBezTo>
                  <a:pt x="3707757" y="2842073"/>
                  <a:pt x="4080076" y="2415738"/>
                  <a:pt x="4467828" y="2429242"/>
                </a:cubicBezTo>
                <a:cubicBezTo>
                  <a:pt x="4855580" y="2442746"/>
                  <a:pt x="5185458" y="2925024"/>
                  <a:pt x="5590572" y="2903804"/>
                </a:cubicBezTo>
                <a:cubicBezTo>
                  <a:pt x="5995686" y="2882584"/>
                  <a:pt x="6483752" y="2311566"/>
                  <a:pt x="6898511" y="2301921"/>
                </a:cubicBezTo>
                <a:cubicBezTo>
                  <a:pt x="7313270" y="2292276"/>
                  <a:pt x="7554410" y="3225966"/>
                  <a:pt x="8079129" y="2845931"/>
                </a:cubicBezTo>
                <a:cubicBezTo>
                  <a:pt x="8603848" y="2465896"/>
                  <a:pt x="9566476" y="201116"/>
                  <a:pt x="10046825" y="21708"/>
                </a:cubicBezTo>
                <a:cubicBezTo>
                  <a:pt x="10527174" y="-157700"/>
                  <a:pt x="10744199" y="805892"/>
                  <a:pt x="10961225" y="1769485"/>
                </a:cubicBez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61D184-2038-8D47-A470-E4CD88243194}"/>
              </a:ext>
            </a:extLst>
          </p:cNvPr>
          <p:cNvSpPr/>
          <p:nvPr/>
        </p:nvSpPr>
        <p:spPr>
          <a:xfrm>
            <a:off x="1487488" y="351206"/>
            <a:ext cx="1440160" cy="41349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FINANCIAL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DD10987-35BF-194E-B3E6-0B3F3FA90EB0}"/>
              </a:ext>
            </a:extLst>
          </p:cNvPr>
          <p:cNvGrpSpPr/>
          <p:nvPr/>
        </p:nvGrpSpPr>
        <p:grpSpPr>
          <a:xfrm>
            <a:off x="1097279" y="351206"/>
            <a:ext cx="11561440" cy="3941890"/>
            <a:chOff x="1097279" y="351206"/>
            <a:chExt cx="11561440" cy="394189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A2188B7-BA53-6745-B40B-7B64151E5B1A}"/>
                </a:ext>
              </a:extLst>
            </p:cNvPr>
            <p:cNvGrpSpPr/>
            <p:nvPr/>
          </p:nvGrpSpPr>
          <p:grpSpPr>
            <a:xfrm>
              <a:off x="1097279" y="1837874"/>
              <a:ext cx="11561440" cy="2455222"/>
              <a:chOff x="1097280" y="1837874"/>
              <a:chExt cx="10736257" cy="2455222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FEC15A67-3E18-554C-AF11-F8EE463E9997}"/>
                  </a:ext>
                </a:extLst>
              </p:cNvPr>
              <p:cNvSpPr/>
              <p:nvPr/>
            </p:nvSpPr>
            <p:spPr>
              <a:xfrm>
                <a:off x="1097280" y="2451309"/>
                <a:ext cx="5358760" cy="1841787"/>
              </a:xfrm>
              <a:custGeom>
                <a:avLst/>
                <a:gdLst>
                  <a:gd name="connsiteX0" fmla="*/ 0 w 6960198"/>
                  <a:gd name="connsiteY0" fmla="*/ 385398 h 1841787"/>
                  <a:gd name="connsiteX1" fmla="*/ 236668 w 6960198"/>
                  <a:gd name="connsiteY1" fmla="*/ 94941 h 1841787"/>
                  <a:gd name="connsiteX2" fmla="*/ 1043492 w 6960198"/>
                  <a:gd name="connsiteY2" fmla="*/ 1837680 h 1841787"/>
                  <a:gd name="connsiteX3" fmla="*/ 2302136 w 6960198"/>
                  <a:gd name="connsiteY3" fmla="*/ 611308 h 1841787"/>
                  <a:gd name="connsiteX4" fmla="*/ 3313355 w 6960198"/>
                  <a:gd name="connsiteY4" fmla="*/ 1730104 h 1841787"/>
                  <a:gd name="connsiteX5" fmla="*/ 4625788 w 6960198"/>
                  <a:gd name="connsiteY5" fmla="*/ 557520 h 1841787"/>
                  <a:gd name="connsiteX6" fmla="*/ 5572461 w 6960198"/>
                  <a:gd name="connsiteY6" fmla="*/ 1676316 h 1841787"/>
                  <a:gd name="connsiteX7" fmla="*/ 6960198 w 6960198"/>
                  <a:gd name="connsiteY7" fmla="*/ 622066 h 1841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60198" h="1841787">
                    <a:moveTo>
                      <a:pt x="0" y="385398"/>
                    </a:moveTo>
                    <a:cubicBezTo>
                      <a:pt x="31376" y="119146"/>
                      <a:pt x="62753" y="-147106"/>
                      <a:pt x="236668" y="94941"/>
                    </a:cubicBezTo>
                    <a:cubicBezTo>
                      <a:pt x="410583" y="336988"/>
                      <a:pt x="699247" y="1751619"/>
                      <a:pt x="1043492" y="1837680"/>
                    </a:cubicBezTo>
                    <a:cubicBezTo>
                      <a:pt x="1387737" y="1923741"/>
                      <a:pt x="1923826" y="629237"/>
                      <a:pt x="2302136" y="611308"/>
                    </a:cubicBezTo>
                    <a:cubicBezTo>
                      <a:pt x="2680446" y="593379"/>
                      <a:pt x="2926080" y="1739069"/>
                      <a:pt x="3313355" y="1730104"/>
                    </a:cubicBezTo>
                    <a:cubicBezTo>
                      <a:pt x="3700630" y="1721139"/>
                      <a:pt x="4249270" y="566485"/>
                      <a:pt x="4625788" y="557520"/>
                    </a:cubicBezTo>
                    <a:cubicBezTo>
                      <a:pt x="5002306" y="548555"/>
                      <a:pt x="5183393" y="1665558"/>
                      <a:pt x="5572461" y="1676316"/>
                    </a:cubicBezTo>
                    <a:cubicBezTo>
                      <a:pt x="5961529" y="1687074"/>
                      <a:pt x="6460863" y="1154570"/>
                      <a:pt x="6960198" y="622066"/>
                    </a:cubicBezTo>
                  </a:path>
                </a:pathLst>
              </a:custGeom>
              <a:noFill/>
              <a:ln w="381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5314949E-9253-0941-B585-A19D73B49F7B}"/>
                  </a:ext>
                </a:extLst>
              </p:cNvPr>
              <p:cNvSpPr/>
              <p:nvPr/>
            </p:nvSpPr>
            <p:spPr>
              <a:xfrm rot="10800000">
                <a:off x="6474777" y="1837874"/>
                <a:ext cx="5358760" cy="1841787"/>
              </a:xfrm>
              <a:custGeom>
                <a:avLst/>
                <a:gdLst>
                  <a:gd name="connsiteX0" fmla="*/ 0 w 6960198"/>
                  <a:gd name="connsiteY0" fmla="*/ 385398 h 1841787"/>
                  <a:gd name="connsiteX1" fmla="*/ 236668 w 6960198"/>
                  <a:gd name="connsiteY1" fmla="*/ 94941 h 1841787"/>
                  <a:gd name="connsiteX2" fmla="*/ 1043492 w 6960198"/>
                  <a:gd name="connsiteY2" fmla="*/ 1837680 h 1841787"/>
                  <a:gd name="connsiteX3" fmla="*/ 2302136 w 6960198"/>
                  <a:gd name="connsiteY3" fmla="*/ 611308 h 1841787"/>
                  <a:gd name="connsiteX4" fmla="*/ 3313355 w 6960198"/>
                  <a:gd name="connsiteY4" fmla="*/ 1730104 h 1841787"/>
                  <a:gd name="connsiteX5" fmla="*/ 4625788 w 6960198"/>
                  <a:gd name="connsiteY5" fmla="*/ 557520 h 1841787"/>
                  <a:gd name="connsiteX6" fmla="*/ 5572461 w 6960198"/>
                  <a:gd name="connsiteY6" fmla="*/ 1676316 h 1841787"/>
                  <a:gd name="connsiteX7" fmla="*/ 6960198 w 6960198"/>
                  <a:gd name="connsiteY7" fmla="*/ 622066 h 1841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60198" h="1841787">
                    <a:moveTo>
                      <a:pt x="0" y="385398"/>
                    </a:moveTo>
                    <a:cubicBezTo>
                      <a:pt x="31376" y="119146"/>
                      <a:pt x="62753" y="-147106"/>
                      <a:pt x="236668" y="94941"/>
                    </a:cubicBezTo>
                    <a:cubicBezTo>
                      <a:pt x="410583" y="336988"/>
                      <a:pt x="699247" y="1751619"/>
                      <a:pt x="1043492" y="1837680"/>
                    </a:cubicBezTo>
                    <a:cubicBezTo>
                      <a:pt x="1387737" y="1923741"/>
                      <a:pt x="1923826" y="629237"/>
                      <a:pt x="2302136" y="611308"/>
                    </a:cubicBezTo>
                    <a:cubicBezTo>
                      <a:pt x="2680446" y="593379"/>
                      <a:pt x="2926080" y="1739069"/>
                      <a:pt x="3313355" y="1730104"/>
                    </a:cubicBezTo>
                    <a:cubicBezTo>
                      <a:pt x="3700630" y="1721139"/>
                      <a:pt x="4249270" y="566485"/>
                      <a:pt x="4625788" y="557520"/>
                    </a:cubicBezTo>
                    <a:cubicBezTo>
                      <a:pt x="5002306" y="548555"/>
                      <a:pt x="5183393" y="1665558"/>
                      <a:pt x="5572461" y="1676316"/>
                    </a:cubicBezTo>
                    <a:cubicBezTo>
                      <a:pt x="5961529" y="1687074"/>
                      <a:pt x="6460863" y="1154570"/>
                      <a:pt x="6960198" y="622066"/>
                    </a:cubicBezTo>
                  </a:path>
                </a:pathLst>
              </a:custGeom>
              <a:noFill/>
              <a:ln w="38100">
                <a:solidFill>
                  <a:schemeClr val="accent1">
                    <a:lumMod val="40000"/>
                    <a:lumOff val="6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F48E9DE-BAFC-014B-BA02-4B8F99BD4582}"/>
                </a:ext>
              </a:extLst>
            </p:cNvPr>
            <p:cNvSpPr/>
            <p:nvPr/>
          </p:nvSpPr>
          <p:spPr>
            <a:xfrm>
              <a:off x="3287687" y="351206"/>
              <a:ext cx="1440160" cy="41349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PRODUCT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845B1B1-E362-8D4A-A58C-781024A71231}"/>
              </a:ext>
            </a:extLst>
          </p:cNvPr>
          <p:cNvGrpSpPr/>
          <p:nvPr/>
        </p:nvGrpSpPr>
        <p:grpSpPr>
          <a:xfrm>
            <a:off x="1147627" y="371279"/>
            <a:ext cx="9608024" cy="4691141"/>
            <a:chOff x="1147627" y="371279"/>
            <a:chExt cx="9608024" cy="469114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870BFB0-2F9F-4F42-8681-7967A500FAEA}"/>
                </a:ext>
              </a:extLst>
            </p:cNvPr>
            <p:cNvGrpSpPr/>
            <p:nvPr/>
          </p:nvGrpSpPr>
          <p:grpSpPr>
            <a:xfrm>
              <a:off x="1147627" y="1717806"/>
              <a:ext cx="9608024" cy="3344614"/>
              <a:chOff x="1147627" y="1717806"/>
              <a:chExt cx="9608024" cy="3344614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CA1C69BC-62DE-F246-B001-EDF489FBE023}"/>
                  </a:ext>
                </a:extLst>
              </p:cNvPr>
              <p:cNvSpPr/>
              <p:nvPr/>
            </p:nvSpPr>
            <p:spPr>
              <a:xfrm>
                <a:off x="1147627" y="2451309"/>
                <a:ext cx="4808668" cy="2611111"/>
              </a:xfrm>
              <a:custGeom>
                <a:avLst/>
                <a:gdLst>
                  <a:gd name="connsiteX0" fmla="*/ 0 w 4808668"/>
                  <a:gd name="connsiteY0" fmla="*/ 2611111 h 2611111"/>
                  <a:gd name="connsiteX1" fmla="*/ 1215614 w 4808668"/>
                  <a:gd name="connsiteY1" fmla="*/ 1115798 h 2611111"/>
                  <a:gd name="connsiteX2" fmla="*/ 2205318 w 4808668"/>
                  <a:gd name="connsiteY2" fmla="*/ 2406716 h 2611111"/>
                  <a:gd name="connsiteX3" fmla="*/ 3754419 w 4808668"/>
                  <a:gd name="connsiteY3" fmla="*/ 50791 h 2611111"/>
                  <a:gd name="connsiteX4" fmla="*/ 4808668 w 4808668"/>
                  <a:gd name="connsiteY4" fmla="*/ 1018979 h 2611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8668" h="2611111">
                    <a:moveTo>
                      <a:pt x="0" y="2611111"/>
                    </a:moveTo>
                    <a:cubicBezTo>
                      <a:pt x="424030" y="1880487"/>
                      <a:pt x="848061" y="1149864"/>
                      <a:pt x="1215614" y="1115798"/>
                    </a:cubicBezTo>
                    <a:cubicBezTo>
                      <a:pt x="1583167" y="1081732"/>
                      <a:pt x="1782184" y="2584217"/>
                      <a:pt x="2205318" y="2406716"/>
                    </a:cubicBezTo>
                    <a:cubicBezTo>
                      <a:pt x="2628452" y="2229215"/>
                      <a:pt x="3320527" y="282081"/>
                      <a:pt x="3754419" y="50791"/>
                    </a:cubicBezTo>
                    <a:cubicBezTo>
                      <a:pt x="4188311" y="-180499"/>
                      <a:pt x="4498489" y="419240"/>
                      <a:pt x="4808668" y="1018979"/>
                    </a:cubicBezTo>
                  </a:path>
                </a:pathLst>
              </a:cu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08A205C6-D94F-C649-9939-2936392CF2BF}"/>
                  </a:ext>
                </a:extLst>
              </p:cNvPr>
              <p:cNvSpPr/>
              <p:nvPr/>
            </p:nvSpPr>
            <p:spPr>
              <a:xfrm rot="10536611">
                <a:off x="5946983" y="1717806"/>
                <a:ext cx="4808668" cy="2611111"/>
              </a:xfrm>
              <a:custGeom>
                <a:avLst/>
                <a:gdLst>
                  <a:gd name="connsiteX0" fmla="*/ 0 w 4808668"/>
                  <a:gd name="connsiteY0" fmla="*/ 2611111 h 2611111"/>
                  <a:gd name="connsiteX1" fmla="*/ 1215614 w 4808668"/>
                  <a:gd name="connsiteY1" fmla="*/ 1115798 h 2611111"/>
                  <a:gd name="connsiteX2" fmla="*/ 2205318 w 4808668"/>
                  <a:gd name="connsiteY2" fmla="*/ 2406716 h 2611111"/>
                  <a:gd name="connsiteX3" fmla="*/ 3754419 w 4808668"/>
                  <a:gd name="connsiteY3" fmla="*/ 50791 h 2611111"/>
                  <a:gd name="connsiteX4" fmla="*/ 4808668 w 4808668"/>
                  <a:gd name="connsiteY4" fmla="*/ 1018979 h 2611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08668" h="2611111">
                    <a:moveTo>
                      <a:pt x="0" y="2611111"/>
                    </a:moveTo>
                    <a:cubicBezTo>
                      <a:pt x="424030" y="1880487"/>
                      <a:pt x="848061" y="1149864"/>
                      <a:pt x="1215614" y="1115798"/>
                    </a:cubicBezTo>
                    <a:cubicBezTo>
                      <a:pt x="1583167" y="1081732"/>
                      <a:pt x="1782184" y="2584217"/>
                      <a:pt x="2205318" y="2406716"/>
                    </a:cubicBezTo>
                    <a:cubicBezTo>
                      <a:pt x="2628452" y="2229215"/>
                      <a:pt x="3320527" y="282081"/>
                      <a:pt x="3754419" y="50791"/>
                    </a:cubicBezTo>
                    <a:cubicBezTo>
                      <a:pt x="4188311" y="-180499"/>
                      <a:pt x="4498489" y="419240"/>
                      <a:pt x="4808668" y="1018979"/>
                    </a:cubicBezTo>
                  </a:path>
                </a:pathLst>
              </a:custGeom>
              <a:noFill/>
              <a:ln w="38100">
                <a:solidFill>
                  <a:srgbClr val="00B05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7BE2F2-51F3-0E40-A997-311F19285A7D}"/>
                </a:ext>
              </a:extLst>
            </p:cNvPr>
            <p:cNvSpPr/>
            <p:nvPr/>
          </p:nvSpPr>
          <p:spPr>
            <a:xfrm>
              <a:off x="5074717" y="371279"/>
              <a:ext cx="2795143" cy="41349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AGILE TRANSFORMATION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1479B33-C6B0-774A-8334-803E7CB7026E}"/>
              </a:ext>
            </a:extLst>
          </p:cNvPr>
          <p:cNvGrpSpPr/>
          <p:nvPr/>
        </p:nvGrpSpPr>
        <p:grpSpPr>
          <a:xfrm>
            <a:off x="1075765" y="378309"/>
            <a:ext cx="10677052" cy="5590672"/>
            <a:chOff x="1075765" y="378309"/>
            <a:chExt cx="10677052" cy="559067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F389E85-1E99-C046-BFEC-B882CEC2278C}"/>
                </a:ext>
              </a:extLst>
            </p:cNvPr>
            <p:cNvGrpSpPr/>
            <p:nvPr/>
          </p:nvGrpSpPr>
          <p:grpSpPr>
            <a:xfrm>
              <a:off x="1075765" y="2812020"/>
              <a:ext cx="10677052" cy="3156961"/>
              <a:chOff x="1075765" y="2812020"/>
              <a:chExt cx="10677052" cy="315696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06DAAD4-69DD-0840-B00A-307EA3F9519C}"/>
                  </a:ext>
                </a:extLst>
              </p:cNvPr>
              <p:cNvSpPr/>
              <p:nvPr/>
            </p:nvSpPr>
            <p:spPr>
              <a:xfrm>
                <a:off x="1075765" y="4149080"/>
                <a:ext cx="4994423" cy="1695093"/>
              </a:xfrm>
              <a:custGeom>
                <a:avLst/>
                <a:gdLst>
                  <a:gd name="connsiteX0" fmla="*/ 0 w 5701553"/>
                  <a:gd name="connsiteY0" fmla="*/ 839128 h 975013"/>
                  <a:gd name="connsiteX1" fmla="*/ 1312433 w 5701553"/>
                  <a:gd name="connsiteY1" fmla="*/ 828370 h 975013"/>
                  <a:gd name="connsiteX2" fmla="*/ 1850315 w 5701553"/>
                  <a:gd name="connsiteY2" fmla="*/ 86093 h 975013"/>
                  <a:gd name="connsiteX3" fmla="*/ 2248348 w 5701553"/>
                  <a:gd name="connsiteY3" fmla="*/ 871401 h 975013"/>
                  <a:gd name="connsiteX4" fmla="*/ 3474720 w 5701553"/>
                  <a:gd name="connsiteY4" fmla="*/ 871401 h 975013"/>
                  <a:gd name="connsiteX5" fmla="*/ 4012602 w 5701553"/>
                  <a:gd name="connsiteY5" fmla="*/ 31 h 975013"/>
                  <a:gd name="connsiteX6" fmla="*/ 4324574 w 5701553"/>
                  <a:gd name="connsiteY6" fmla="*/ 839128 h 975013"/>
                  <a:gd name="connsiteX7" fmla="*/ 5701553 w 5701553"/>
                  <a:gd name="connsiteY7" fmla="*/ 892916 h 975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01553" h="975013">
                    <a:moveTo>
                      <a:pt x="0" y="839128"/>
                    </a:moveTo>
                    <a:cubicBezTo>
                      <a:pt x="502023" y="896502"/>
                      <a:pt x="1004047" y="953876"/>
                      <a:pt x="1312433" y="828370"/>
                    </a:cubicBezTo>
                    <a:cubicBezTo>
                      <a:pt x="1620819" y="702864"/>
                      <a:pt x="1694329" y="78921"/>
                      <a:pt x="1850315" y="86093"/>
                    </a:cubicBezTo>
                    <a:cubicBezTo>
                      <a:pt x="2006301" y="93265"/>
                      <a:pt x="1977614" y="740516"/>
                      <a:pt x="2248348" y="871401"/>
                    </a:cubicBezTo>
                    <a:cubicBezTo>
                      <a:pt x="2519082" y="1002286"/>
                      <a:pt x="3180678" y="1016629"/>
                      <a:pt x="3474720" y="871401"/>
                    </a:cubicBezTo>
                    <a:cubicBezTo>
                      <a:pt x="3768762" y="726173"/>
                      <a:pt x="3870960" y="5410"/>
                      <a:pt x="4012602" y="31"/>
                    </a:cubicBezTo>
                    <a:cubicBezTo>
                      <a:pt x="4154244" y="-5348"/>
                      <a:pt x="4043082" y="690314"/>
                      <a:pt x="4324574" y="839128"/>
                    </a:cubicBezTo>
                    <a:cubicBezTo>
                      <a:pt x="4606066" y="987942"/>
                      <a:pt x="5153809" y="940429"/>
                      <a:pt x="5701553" y="892916"/>
                    </a:cubicBezTo>
                  </a:path>
                </a:pathLst>
              </a:custGeom>
              <a:noFill/>
              <a:ln w="381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221EA400-73FF-D943-9412-1CFC6AB87BFE}"/>
                  </a:ext>
                </a:extLst>
              </p:cNvPr>
              <p:cNvSpPr/>
              <p:nvPr/>
            </p:nvSpPr>
            <p:spPr>
              <a:xfrm rot="21358356">
                <a:off x="6051264" y="2812020"/>
                <a:ext cx="5701553" cy="3156961"/>
              </a:xfrm>
              <a:custGeom>
                <a:avLst/>
                <a:gdLst>
                  <a:gd name="connsiteX0" fmla="*/ 0 w 5701553"/>
                  <a:gd name="connsiteY0" fmla="*/ 839128 h 975013"/>
                  <a:gd name="connsiteX1" fmla="*/ 1312433 w 5701553"/>
                  <a:gd name="connsiteY1" fmla="*/ 828370 h 975013"/>
                  <a:gd name="connsiteX2" fmla="*/ 1850315 w 5701553"/>
                  <a:gd name="connsiteY2" fmla="*/ 86093 h 975013"/>
                  <a:gd name="connsiteX3" fmla="*/ 2248348 w 5701553"/>
                  <a:gd name="connsiteY3" fmla="*/ 871401 h 975013"/>
                  <a:gd name="connsiteX4" fmla="*/ 3474720 w 5701553"/>
                  <a:gd name="connsiteY4" fmla="*/ 871401 h 975013"/>
                  <a:gd name="connsiteX5" fmla="*/ 4012602 w 5701553"/>
                  <a:gd name="connsiteY5" fmla="*/ 31 h 975013"/>
                  <a:gd name="connsiteX6" fmla="*/ 4324574 w 5701553"/>
                  <a:gd name="connsiteY6" fmla="*/ 839128 h 975013"/>
                  <a:gd name="connsiteX7" fmla="*/ 5701553 w 5701553"/>
                  <a:gd name="connsiteY7" fmla="*/ 892916 h 975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01553" h="975013">
                    <a:moveTo>
                      <a:pt x="0" y="839128"/>
                    </a:moveTo>
                    <a:cubicBezTo>
                      <a:pt x="502023" y="896502"/>
                      <a:pt x="1004047" y="953876"/>
                      <a:pt x="1312433" y="828370"/>
                    </a:cubicBezTo>
                    <a:cubicBezTo>
                      <a:pt x="1620819" y="702864"/>
                      <a:pt x="1694329" y="78921"/>
                      <a:pt x="1850315" y="86093"/>
                    </a:cubicBezTo>
                    <a:cubicBezTo>
                      <a:pt x="2006301" y="93265"/>
                      <a:pt x="1977614" y="740516"/>
                      <a:pt x="2248348" y="871401"/>
                    </a:cubicBezTo>
                    <a:cubicBezTo>
                      <a:pt x="2519082" y="1002286"/>
                      <a:pt x="3180678" y="1016629"/>
                      <a:pt x="3474720" y="871401"/>
                    </a:cubicBezTo>
                    <a:cubicBezTo>
                      <a:pt x="3768762" y="726173"/>
                      <a:pt x="3870960" y="5410"/>
                      <a:pt x="4012602" y="31"/>
                    </a:cubicBezTo>
                    <a:cubicBezTo>
                      <a:pt x="4154244" y="-5348"/>
                      <a:pt x="4043082" y="690314"/>
                      <a:pt x="4324574" y="839128"/>
                    </a:cubicBezTo>
                    <a:cubicBezTo>
                      <a:pt x="4606066" y="987942"/>
                      <a:pt x="5153809" y="940429"/>
                      <a:pt x="5701553" y="892916"/>
                    </a:cubicBezTo>
                  </a:path>
                </a:pathLst>
              </a:custGeom>
              <a:noFill/>
              <a:ln w="38100">
                <a:solidFill>
                  <a:schemeClr val="accent6">
                    <a:lumMod val="60000"/>
                    <a:lumOff val="4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C0458E8-7EEC-894C-A9C6-A364497A8668}"/>
                </a:ext>
              </a:extLst>
            </p:cNvPr>
            <p:cNvSpPr/>
            <p:nvPr/>
          </p:nvSpPr>
          <p:spPr>
            <a:xfrm>
              <a:off x="8229901" y="378309"/>
              <a:ext cx="2978667" cy="41349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FORCED TOOL UPGRADES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21CA9BD-D701-EE4E-9991-1D08A676A331}"/>
              </a:ext>
            </a:extLst>
          </p:cNvPr>
          <p:cNvGrpSpPr/>
          <p:nvPr/>
        </p:nvGrpSpPr>
        <p:grpSpPr>
          <a:xfrm>
            <a:off x="1463794" y="998557"/>
            <a:ext cx="9600758" cy="1093351"/>
            <a:chOff x="1463794" y="998557"/>
            <a:chExt cx="9600758" cy="1093351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74DF816-5C07-E640-9D34-63BEC96FC124}"/>
                </a:ext>
              </a:extLst>
            </p:cNvPr>
            <p:cNvSpPr/>
            <p:nvPr/>
          </p:nvSpPr>
          <p:spPr>
            <a:xfrm>
              <a:off x="1487488" y="998557"/>
              <a:ext cx="2016224" cy="413498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ORG. CHANGES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68EAEC1-D3A4-6046-A482-17DFD2ED7CDA}"/>
                </a:ext>
              </a:extLst>
            </p:cNvPr>
            <p:cNvSpPr/>
            <p:nvPr/>
          </p:nvSpPr>
          <p:spPr>
            <a:xfrm>
              <a:off x="3863752" y="1018732"/>
              <a:ext cx="2016224" cy="41349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MARKET SHIFTS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FAEA07E-453C-AC44-8998-82455B852B60}"/>
                </a:ext>
              </a:extLst>
            </p:cNvPr>
            <p:cNvSpPr/>
            <p:nvPr/>
          </p:nvSpPr>
          <p:spPr>
            <a:xfrm>
              <a:off x="6240016" y="1018732"/>
              <a:ext cx="2016224" cy="413498"/>
            </a:xfrm>
            <a:prstGeom prst="rect">
              <a:avLst/>
            </a:prstGeom>
            <a:solidFill>
              <a:srgbClr val="941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TECHNICAL DEBT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521108C-CFB8-3B40-B8B2-BB86703C792C}"/>
                </a:ext>
              </a:extLst>
            </p:cNvPr>
            <p:cNvSpPr/>
            <p:nvPr/>
          </p:nvSpPr>
          <p:spPr>
            <a:xfrm>
              <a:off x="8616279" y="1029525"/>
              <a:ext cx="2448273" cy="413498"/>
            </a:xfrm>
            <a:prstGeom prst="rect">
              <a:avLst/>
            </a:prstGeom>
            <a:solidFill>
              <a:srgbClr val="AE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PRODUCT STRATEGY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1EF6C3F-B626-5D40-BE8B-5F6E4ECD0DFB}"/>
                </a:ext>
              </a:extLst>
            </p:cNvPr>
            <p:cNvSpPr/>
            <p:nvPr/>
          </p:nvSpPr>
          <p:spPr>
            <a:xfrm>
              <a:off x="1463794" y="1678410"/>
              <a:ext cx="3382200" cy="413498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SOCIO-ECONOMIC CHANGES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181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6BD6CC-21D4-CB47-89A5-B35A2ECE3F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8" b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2273700-50C2-7E40-9874-A7C16D7C9E1A}"/>
              </a:ext>
            </a:extLst>
          </p:cNvPr>
          <p:cNvSpPr/>
          <p:nvPr/>
        </p:nvSpPr>
        <p:spPr>
          <a:xfrm>
            <a:off x="10992544" y="6381328"/>
            <a:ext cx="720080" cy="360040"/>
          </a:xfrm>
          <a:prstGeom prst="rect">
            <a:avLst/>
          </a:prstGeom>
          <a:solidFill>
            <a:srgbClr val="4A5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1574BD-1385-474A-A83F-C7D8F15F9855}"/>
              </a:ext>
            </a:extLst>
          </p:cNvPr>
          <p:cNvSpPr/>
          <p:nvPr/>
        </p:nvSpPr>
        <p:spPr>
          <a:xfrm>
            <a:off x="2135561" y="188640"/>
            <a:ext cx="3672408" cy="6552728"/>
          </a:xfrm>
          <a:prstGeom prst="rect">
            <a:avLst/>
          </a:prstGeom>
          <a:solidFill>
            <a:srgbClr val="4A5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EE27C4-A9F7-1246-9222-A708774F3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648" y="1988840"/>
            <a:ext cx="4362224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1035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C531F3F-AC5C-A945-897F-A35A47E82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4187" y="6471707"/>
            <a:ext cx="508000" cy="2794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19D460D-5842-224E-A5D5-D20D7E592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926301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DarkSeedLeftStep">
      <a:dk1>
        <a:srgbClr val="000000"/>
      </a:dk1>
      <a:lt1>
        <a:srgbClr val="FFFFFF"/>
      </a:lt1>
      <a:dk2>
        <a:srgbClr val="1B2C30"/>
      </a:dk2>
      <a:lt2>
        <a:srgbClr val="F0F3F1"/>
      </a:lt2>
      <a:accent1>
        <a:srgbClr val="E729D2"/>
      </a:accent1>
      <a:accent2>
        <a:srgbClr val="9A17D5"/>
      </a:accent2>
      <a:accent3>
        <a:srgbClr val="5F2CE7"/>
      </a:accent3>
      <a:accent4>
        <a:srgbClr val="1934D5"/>
      </a:accent4>
      <a:accent5>
        <a:srgbClr val="2993E7"/>
      </a:accent5>
      <a:accent6>
        <a:srgbClr val="15BFC3"/>
      </a:accent6>
      <a:hlink>
        <a:srgbClr val="3F71BF"/>
      </a:hlink>
      <a:folHlink>
        <a:srgbClr val="7F7F7F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4958</TotalTime>
  <Words>1145</Words>
  <Application>Microsoft Macintosh PowerPoint</Application>
  <PresentationFormat>Widescreen</PresentationFormat>
  <Paragraphs>162</Paragraphs>
  <Slides>28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Arial</vt:lpstr>
      <vt:lpstr>Calibri</vt:lpstr>
      <vt:lpstr>Century Gothic</vt:lpstr>
      <vt:lpstr>Elephant</vt:lpstr>
      <vt:lpstr>Gill Sans MT</vt:lpstr>
      <vt:lpstr>Gill Sans MT Condensed</vt:lpstr>
      <vt:lpstr>Lato</vt:lpstr>
      <vt:lpstr>Lucida Bright</vt:lpstr>
      <vt:lpstr>Open Sans</vt:lpstr>
      <vt:lpstr>Oswald</vt:lpstr>
      <vt:lpstr>Roboto</vt:lpstr>
      <vt:lpstr>Source Serif Pro</vt:lpstr>
      <vt:lpstr>BrushVTI</vt:lpstr>
      <vt:lpstr>Your DevOps Rollout is stalling!  Here is WHY…</vt:lpstr>
      <vt:lpstr>PowerPoint Presentation</vt:lpstr>
      <vt:lpstr>Is this how your DevOps initiative feels?</vt:lpstr>
      <vt:lpstr>PowerPoint Presentation</vt:lpstr>
      <vt:lpstr>PowerPoint Presentation</vt:lpstr>
      <vt:lpstr>PowerPoint Presentation</vt:lpstr>
      <vt:lpstr>PowerPoint Presentation</vt:lpstr>
      <vt:lpstr>We embrace the familiar TECH / CODE  yet resist the unfamiliar CULTURE &amp; HUMAN</vt:lpstr>
      <vt:lpstr>PowerPoint Presentation</vt:lpstr>
      <vt:lpstr>We focus DevOps on our IT AGENDAS,  not real BUSINESS &amp; CUSTOMER needs</vt:lpstr>
      <vt:lpstr>We assume the EXECUTIVE BOARDROOM not the DOERS drive DevOps Initiatives</vt:lpstr>
      <vt:lpstr>PowerPoint Presentation</vt:lpstr>
      <vt:lpstr>PowerPoint Presentation</vt:lpstr>
      <vt:lpstr>DevOps is a HOW - Don’t Suboptimize for IT! Optimize for WHY - Business &amp; Customer Needs</vt:lpstr>
      <vt:lpstr>PowerPoint Presentation</vt:lpstr>
      <vt:lpstr>Don’t Lead with Great New Tech Solutions! Lead with Great Culture &amp; Change Leaders</vt:lpstr>
      <vt:lpstr>PowerPoint Presentation</vt:lpstr>
      <vt:lpstr>Don’t Manage DevOps Transformations! Inspire, Empower, &amp; Better Equip Doers</vt:lpstr>
      <vt:lpstr>PowerPoint Presentation</vt:lpstr>
      <vt:lpstr>Don’t Expect a Grand DevOps Masterplan! Transform through Iterative Exploration</vt:lpstr>
      <vt:lpstr>PowerPoint Presentation</vt:lpstr>
      <vt:lpstr>PowerPoint Presentation</vt:lpstr>
      <vt:lpstr>PowerPoint Presentation</vt:lpstr>
      <vt:lpstr>QUICK INTRO @ VALUE TRANSFORMED In a highly disruptive world (context) We empower organizations (who) To elevate customer value (why) By rapidly evolving culture &amp; practices (how)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DevOps Rollout is stalling!  Here is WHY…</dc:title>
  <dc:creator>Adam Kruszynski</dc:creator>
  <cp:lastModifiedBy>Adam Kruszynski</cp:lastModifiedBy>
  <cp:revision>97</cp:revision>
  <dcterms:created xsi:type="dcterms:W3CDTF">2021-01-04T14:55:07Z</dcterms:created>
  <dcterms:modified xsi:type="dcterms:W3CDTF">2021-02-01T17:55:39Z</dcterms:modified>
</cp:coreProperties>
</file>