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93" r:id="rId4"/>
    <p:sldMasterId id="2147483699" r:id="rId5"/>
    <p:sldMasterId id="2147483650" r:id="rId6"/>
    <p:sldMasterId id="2147483678" r:id="rId7"/>
    <p:sldMasterId id="2147483663" r:id="rId8"/>
    <p:sldMasterId id="2147483687" r:id="rId9"/>
  </p:sldMasterIdLst>
  <p:notesMasterIdLst>
    <p:notesMasterId r:id="rId45"/>
  </p:notesMasterIdLst>
  <p:handoutMasterIdLst>
    <p:handoutMasterId r:id="rId46"/>
  </p:handoutMasterIdLst>
  <p:sldIdLst>
    <p:sldId id="1032" r:id="rId10"/>
    <p:sldId id="1056" r:id="rId11"/>
    <p:sldId id="1026" r:id="rId12"/>
    <p:sldId id="1102" r:id="rId13"/>
    <p:sldId id="1059" r:id="rId14"/>
    <p:sldId id="1058" r:id="rId15"/>
    <p:sldId id="1045" r:id="rId16"/>
    <p:sldId id="1066" r:id="rId17"/>
    <p:sldId id="1063" r:id="rId18"/>
    <p:sldId id="1064" r:id="rId19"/>
    <p:sldId id="1085" r:id="rId20"/>
    <p:sldId id="1080" r:id="rId21"/>
    <p:sldId id="1089" r:id="rId22"/>
    <p:sldId id="1084" r:id="rId23"/>
    <p:sldId id="1090" r:id="rId24"/>
    <p:sldId id="1068" r:id="rId25"/>
    <p:sldId id="1074" r:id="rId26"/>
    <p:sldId id="1075" r:id="rId27"/>
    <p:sldId id="1076" r:id="rId28"/>
    <p:sldId id="1077" r:id="rId29"/>
    <p:sldId id="1099" r:id="rId30"/>
    <p:sldId id="1078" r:id="rId31"/>
    <p:sldId id="1035" r:id="rId32"/>
    <p:sldId id="1071" r:id="rId33"/>
    <p:sldId id="1113" r:id="rId34"/>
    <p:sldId id="1111" r:id="rId35"/>
    <p:sldId id="1092" r:id="rId36"/>
    <p:sldId id="1093" r:id="rId37"/>
    <p:sldId id="1114" r:id="rId38"/>
    <p:sldId id="1105" r:id="rId39"/>
    <p:sldId id="1109" r:id="rId40"/>
    <p:sldId id="1110" r:id="rId41"/>
    <p:sldId id="1106" r:id="rId42"/>
    <p:sldId id="1107" r:id="rId43"/>
    <p:sldId id="1108" r:id="rId44"/>
  </p:sldIdLst>
  <p:sldSz cx="9144000" cy="5143500" type="screen16x9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9933"/>
    <a:srgbClr val="0083E6"/>
    <a:srgbClr val="FF6C00"/>
    <a:srgbClr val="337DB7"/>
    <a:srgbClr val="E46629"/>
    <a:srgbClr val="898989"/>
    <a:srgbClr val="CBC5BC"/>
    <a:srgbClr val="424100"/>
    <a:srgbClr val="5CB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85" autoAdjust="0"/>
    <p:restoredTop sz="83489" autoAdjust="0"/>
  </p:normalViewPr>
  <p:slideViewPr>
    <p:cSldViewPr>
      <p:cViewPr varScale="1">
        <p:scale>
          <a:sx n="97" d="100"/>
          <a:sy n="97" d="100"/>
        </p:scale>
        <p:origin x="730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70" d="100"/>
          <a:sy n="70" d="100"/>
        </p:scale>
        <p:origin x="-2430" y="408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2263" tIns="46131" rIns="92263" bIns="4613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3" y="0"/>
            <a:ext cx="3043343" cy="465455"/>
          </a:xfrm>
          <a:prstGeom prst="rect">
            <a:avLst/>
          </a:prstGeom>
        </p:spPr>
        <p:txBody>
          <a:bodyPr vert="horz" lIns="92263" tIns="46131" rIns="92263" bIns="46131" rtlCol="0"/>
          <a:lstStyle>
            <a:lvl1pPr algn="r">
              <a:defRPr sz="1200"/>
            </a:lvl1pPr>
          </a:lstStyle>
          <a:p>
            <a:fld id="{9C76C567-F2C8-467A-BC3C-EDE74E6A3A49}" type="datetimeFigureOut">
              <a:rPr lang="en-US" smtClean="0"/>
              <a:t>10/07/2017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2029"/>
            <a:ext cx="3043343" cy="465455"/>
          </a:xfrm>
          <a:prstGeom prst="rect">
            <a:avLst/>
          </a:prstGeom>
        </p:spPr>
        <p:txBody>
          <a:bodyPr vert="horz" lIns="92263" tIns="46131" rIns="92263" bIns="4613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3" y="8842029"/>
            <a:ext cx="3043343" cy="465455"/>
          </a:xfrm>
          <a:prstGeom prst="rect">
            <a:avLst/>
          </a:prstGeom>
        </p:spPr>
        <p:txBody>
          <a:bodyPr vert="horz" lIns="92263" tIns="46131" rIns="92263" bIns="46131" rtlCol="0" anchor="b"/>
          <a:lstStyle>
            <a:lvl1pPr algn="r">
              <a:defRPr sz="1200"/>
            </a:lvl1pPr>
          </a:lstStyle>
          <a:p>
            <a:fld id="{6FBF784A-6D06-4544-8297-0FBDAB5C8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95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2263" tIns="46131" rIns="92263" bIns="4613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0"/>
            <a:ext cx="3043343" cy="465455"/>
          </a:xfrm>
          <a:prstGeom prst="rect">
            <a:avLst/>
          </a:prstGeom>
        </p:spPr>
        <p:txBody>
          <a:bodyPr vert="horz" lIns="92263" tIns="46131" rIns="92263" bIns="46131" rtlCol="0"/>
          <a:lstStyle>
            <a:lvl1pPr algn="r">
              <a:defRPr sz="1200"/>
            </a:lvl1pPr>
          </a:lstStyle>
          <a:p>
            <a:fld id="{88A89DB4-9E3F-4DF5-B49A-6A7425833C17}" type="datetimeFigureOut">
              <a:rPr lang="en-US" smtClean="0"/>
              <a:t>10/07/2017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21030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63" tIns="46131" rIns="92263" bIns="461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2263" tIns="46131" rIns="92263" bIns="461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29"/>
            <a:ext cx="3043343" cy="465455"/>
          </a:xfrm>
          <a:prstGeom prst="rect">
            <a:avLst/>
          </a:prstGeom>
        </p:spPr>
        <p:txBody>
          <a:bodyPr vert="horz" lIns="92263" tIns="46131" rIns="92263" bIns="4613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29"/>
            <a:ext cx="3043343" cy="465455"/>
          </a:xfrm>
          <a:prstGeom prst="rect">
            <a:avLst/>
          </a:prstGeom>
        </p:spPr>
        <p:txBody>
          <a:bodyPr vert="horz" lIns="92263" tIns="46131" rIns="92263" bIns="46131" rtlCol="0" anchor="b"/>
          <a:lstStyle>
            <a:lvl1pPr algn="r">
              <a:defRPr sz="1200"/>
            </a:lvl1pPr>
          </a:lstStyle>
          <a:p>
            <a:fld id="{D6848D66-3E6D-4873-A439-87AD93549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001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Credit</a:t>
            </a:r>
            <a:r>
              <a:rPr lang="en-US" baseline="0" dirty="0"/>
              <a:t> https://media.licdn.com/mpr/mpr/AAEAAQAAAAAAAAcwAAAAJDA1ODhmMWZmLTczZDUtNGMyYS1hNDM0LTM0ZmVlMDY3NWNjYQ.jpg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631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679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632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2630">
              <a:defRPr/>
            </a:pPr>
            <a:r>
              <a:rPr lang="en-US" dirty="0"/>
              <a:t>https://www.slideshare.net/Bizagi/why-digital-business-automation-is-vital-to-the-customer-experience-featuring-forrester-research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23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2630">
              <a:defRPr/>
            </a:pPr>
            <a:r>
              <a:rPr lang="en-US" dirty="0"/>
              <a:t>https://www.forrester.com/staticassets/marketing/blogs/ForresterInfographicDigitalBusinessNigelFenwick18.pdf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24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/>
              <a:t>Story: Do you ever have difficulties introducing yourself… explaining what you do… your title is confusing</a:t>
            </a:r>
          </a:p>
          <a:p>
            <a:r>
              <a:rPr lang="en-US" sz="1800"/>
              <a:t>I’ve always been struggling to do this so I developed a more relatable way to talk about what I do</a:t>
            </a:r>
          </a:p>
          <a:p>
            <a:r>
              <a:rPr lang="en-US" sz="1800"/>
              <a:t>So I went to a birthday and sat beside another introvert husband that didn’t really want to be there…</a:t>
            </a:r>
          </a:p>
          <a:p>
            <a:r>
              <a:rPr lang="en-US" sz="1800"/>
              <a:t>And I got this idea from a UK commercial by Department of Work and Pensions</a:t>
            </a:r>
          </a:p>
          <a:p>
            <a:r>
              <a:rPr lang="en-US" sz="1800"/>
              <a:t>I help people understand what </a:t>
            </a:r>
          </a:p>
          <a:p>
            <a:pPr defTabSz="922630">
              <a:defRPr/>
            </a:pPr>
            <a:r>
              <a:rPr lang="en-US" sz="1800"/>
              <a:t>Image </a:t>
            </a:r>
            <a:r>
              <a:rPr lang="en-US" sz="1800" dirty="0"/>
              <a:t>credit: http://www.dailymail.co.uk/news/article-3282437/It-s-Ministers-Government-dreams-bizarre-animal-supposed-people-think-pensions.html</a:t>
            </a: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8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2630">
              <a:defRPr/>
            </a:pPr>
            <a:r>
              <a:rPr lang="en-US" dirty="0"/>
              <a:t>I would like to propose a definition… </a:t>
            </a:r>
          </a:p>
          <a:p>
            <a:pPr defTabSz="922630">
              <a:defRPr/>
            </a:pPr>
            <a:r>
              <a:rPr lang="en-US" dirty="0"/>
              <a:t>But let’s make this more fun</a:t>
            </a:r>
          </a:p>
          <a:p>
            <a:pPr defTabSz="922630">
              <a:defRPr/>
            </a:pPr>
            <a:r>
              <a:rPr lang="en-US" dirty="0"/>
              <a:t>https://www.cognizant.com/FoW/twa-hyper-digital-transformation-codex2478.pdf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7831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2630">
              <a:defRPr/>
            </a:pPr>
            <a:r>
              <a:rPr lang="en-US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No there is not magic bullet. There is no single approach, no single software, no single magical insight.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449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2630">
              <a:defRPr/>
            </a:pPr>
            <a:r>
              <a:rPr lang="en-US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This is called an Adaptable Digital Transformation Framework</a:t>
            </a:r>
          </a:p>
          <a:p>
            <a:pPr defTabSz="922630">
              <a:defRPr/>
            </a:pPr>
            <a:endParaRPr lang="en-US" spc="50" dirty="0">
              <a:solidFill>
                <a:schemeClr val="tx1">
                  <a:lumMod val="65000"/>
                  <a:lumOff val="35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  <a:p>
            <a:pPr defTabSz="922630">
              <a:defRPr/>
            </a:pPr>
            <a:r>
              <a:rPr lang="en-US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No! You will need help to look outside of yourself, change what you believe, and evolve how you do business. </a:t>
            </a:r>
          </a:p>
          <a:p>
            <a:pPr defTabSz="922630">
              <a:defRPr/>
            </a:pPr>
            <a:endParaRPr lang="en-US" spc="50" dirty="0">
              <a:solidFill>
                <a:schemeClr val="tx1">
                  <a:lumMod val="65000"/>
                  <a:lumOff val="35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en-US" dirty="0"/>
              <a:t>https://dionhinchcliffe.com/2016/10/20/in-digital-transformation-culture-change-goes-hand-in-hand-with-tech-change/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06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2630">
              <a:defRPr/>
            </a:pPr>
            <a:r>
              <a:rPr lang="en-US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Nope. This creature is moving in and living in your office everyday… but that’s a good thing!</a:t>
            </a:r>
          </a:p>
          <a:p>
            <a:pPr defTabSz="922630">
              <a:defRPr/>
            </a:pPr>
            <a:r>
              <a:rPr lang="en-US" dirty="0"/>
              <a:t>Another way to think of these stages is (1) adaptation (2) innovation (3) integration</a:t>
            </a:r>
          </a:p>
          <a:p>
            <a:pPr defTabSz="922630">
              <a:defRPr/>
            </a:pPr>
            <a:endParaRPr lang="en-US" dirty="0"/>
          </a:p>
          <a:p>
            <a:pPr defTabSz="922630">
              <a:defRPr/>
            </a:pPr>
            <a:r>
              <a:rPr lang="en-US" dirty="0"/>
              <a:t>https://www.cognizant.com/FoW/twa-hyper-digital-transformation-codex2478.pdf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348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some quantifiable proof of an unquantifiable shift we call the Digital Transformation</a:t>
            </a:r>
          </a:p>
          <a:p>
            <a:endParaRPr lang="en-US" dirty="0"/>
          </a:p>
          <a:p>
            <a:r>
              <a:rPr lang="en-US" dirty="0"/>
              <a:t>http://chiefmartec.com/2017/05/marketing-techniology-landscape-supergraphic-2017/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9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Question: How</a:t>
            </a:r>
            <a:r>
              <a:rPr lang="en-US" baseline="0" dirty="0"/>
              <a:t> many of you believe you are well on your way understanding and practicing the iterative reality?</a:t>
            </a:r>
          </a:p>
          <a:p>
            <a:pPr>
              <a:spcBef>
                <a:spcPts val="1211"/>
              </a:spcBef>
              <a:spcAft>
                <a:spcPts val="1211"/>
              </a:spcAft>
            </a:pPr>
            <a:r>
              <a:rPr lang="en-US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Do you plan to keep your current CRM platform for more than 5 years</a:t>
            </a:r>
          </a:p>
          <a:p>
            <a:pPr>
              <a:spcBef>
                <a:spcPts val="1211"/>
              </a:spcBef>
              <a:spcAft>
                <a:spcPts val="1211"/>
              </a:spcAft>
            </a:pPr>
            <a:r>
              <a:rPr lang="en-US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Are you doing mobile first design?</a:t>
            </a:r>
          </a:p>
          <a:p>
            <a:pPr>
              <a:spcBef>
                <a:spcPts val="1211"/>
              </a:spcBef>
              <a:spcAft>
                <a:spcPts val="1211"/>
              </a:spcAft>
            </a:pPr>
            <a:r>
              <a:rPr lang="en-US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Does your department allocates less than 7% on staff re-training</a:t>
            </a:r>
          </a:p>
          <a:p>
            <a:pPr>
              <a:spcBef>
                <a:spcPts val="1211"/>
              </a:spcBef>
              <a:spcAft>
                <a:spcPts val="1211"/>
              </a:spcAft>
            </a:pPr>
            <a:r>
              <a:rPr lang="en-US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Do you have a senior business stakeholder responsible for customer experience / customer journeys</a:t>
            </a:r>
          </a:p>
          <a:p>
            <a:pPr>
              <a:spcBef>
                <a:spcPts val="1211"/>
              </a:spcBef>
              <a:spcAft>
                <a:spcPts val="1211"/>
              </a:spcAft>
            </a:pPr>
            <a:r>
              <a:rPr lang="en-US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Does your company doesn’t have active culture change programs for your staff, especially ones you need to transition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5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http://chiefmartec.com/2017/05/marketing-techniology-landscape-supergraphic-2017/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2685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Traditional = Profit Requires Efficiency &gt;</a:t>
            </a:r>
            <a:r>
              <a:rPr lang="en-US" baseline="0" dirty="0"/>
              <a:t> Efficiency Requires Scale &gt;  Scale Requires Specialization &gt; Specialization Results in Complexity</a:t>
            </a:r>
          </a:p>
          <a:p>
            <a:endParaRPr lang="en-US" baseline="0" dirty="0"/>
          </a:p>
          <a:p>
            <a:r>
              <a:rPr lang="en-US" baseline="0" dirty="0"/>
              <a:t>Evolving = Success Requires Rapid Adaptation &gt; Adaptation Requires Frequency (not scale) &gt; Frequency Requires Collaboration &gt; Collaboration Requires Generalization (not Specialization)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323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Culture is consistently the biggest challenge… what does that tell you… it’s not simply about process or tech… it’s about changing how we think and behave… it’s about a fundamental change to how we work</a:t>
            </a:r>
          </a:p>
          <a:p>
            <a:endParaRPr lang="en-US" dirty="0"/>
          </a:p>
          <a:p>
            <a:r>
              <a:rPr lang="en-US" dirty="0"/>
              <a:t>http://www.gartner.com/events/na/orlando-symposium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592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much? 20-30%</a:t>
            </a:r>
            <a:r>
              <a:rPr lang="en-US" baseline="0" dirty="0"/>
              <a:t> You will need the time / money… and it will be easier to change when you’re simpler</a:t>
            </a:r>
            <a:endParaRPr lang="en-US" dirty="0"/>
          </a:p>
          <a:p>
            <a:r>
              <a:rPr lang="en-US"/>
              <a:t>Profit:</a:t>
            </a:r>
            <a:r>
              <a:rPr lang="en-US" baseline="0"/>
              <a:t> Focus on what drives value / profit. Reduce anything doesn’t</a:t>
            </a:r>
          </a:p>
          <a:p>
            <a:r>
              <a:rPr lang="en-US" baseline="0"/>
              <a:t>Non-Profit: Focus on what has the biggest impact and receives highest funding and continues to grow… reduce traditional marketing budgets for digital ones</a:t>
            </a:r>
          </a:p>
          <a:p>
            <a:pPr defTabSz="922630">
              <a:defRPr/>
            </a:pPr>
            <a:r>
              <a:rPr lang="en-US"/>
              <a:t>https</a:t>
            </a:r>
            <a:r>
              <a:rPr lang="en-US" dirty="0"/>
              <a:t>://dupress.deloitte.com/dup-us-en/topics/digital-transformation/digital-transformation-in-government.html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7969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Profit:</a:t>
            </a:r>
            <a:r>
              <a:rPr lang="en-US" baseline="0" dirty="0"/>
              <a:t> </a:t>
            </a:r>
          </a:p>
          <a:p>
            <a:r>
              <a:rPr lang="en-US" baseline="0" dirty="0"/>
              <a:t>Non-Profit: The biggest advantage a non-profit has during any transformation… is a genuine compelling &amp; shared cause propelling it.</a:t>
            </a:r>
          </a:p>
          <a:p>
            <a:pPr defTabSz="922630">
              <a:defRPr/>
            </a:pPr>
            <a:r>
              <a:rPr lang="en-US" dirty="0"/>
              <a:t>http://thenewreality.info/poster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64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Profit:</a:t>
            </a:r>
            <a:r>
              <a:rPr lang="en-US" baseline="0"/>
              <a:t> </a:t>
            </a:r>
          </a:p>
          <a:p>
            <a:r>
              <a:rPr lang="en-US" baseline="0"/>
              <a:t>Non-Profit: </a:t>
            </a:r>
            <a:endParaRPr lang="en-US"/>
          </a:p>
          <a:p>
            <a:pPr defTabSz="922630">
              <a:defRPr/>
            </a:pPr>
            <a:r>
              <a:rPr lang="en-US"/>
              <a:t>https</a:t>
            </a:r>
            <a:r>
              <a:rPr lang="en-US" dirty="0"/>
              <a:t>://dupress.deloitte.com/dup-us-en/topics/digital-transformation/digital-transformation-in-government.html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7546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need an</a:t>
            </a:r>
            <a:r>
              <a:rPr lang="en-US" baseline="0" dirty="0"/>
              <a:t> operational model that embraces ambiguity, innovation, and change</a:t>
            </a:r>
            <a:endParaRPr lang="en-US" dirty="0"/>
          </a:p>
          <a:p>
            <a:endParaRPr lang="en-US" dirty="0"/>
          </a:p>
          <a:p>
            <a:pPr defTabSz="922630">
              <a:defRPr/>
            </a:pPr>
            <a:r>
              <a:rPr lang="en-US" dirty="0"/>
              <a:t>https://dupress.deloitte.com/content/dam/dup-us-en/articles/digital-transformation-in-government/DUP1081_Figure18.jpg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6867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Profit:</a:t>
            </a:r>
            <a:r>
              <a:rPr lang="en-US" baseline="0" dirty="0"/>
              <a:t> Consulting firms (like Oracle, Accenture, and more)</a:t>
            </a:r>
          </a:p>
          <a:p>
            <a:r>
              <a:rPr lang="en-US" baseline="0" dirty="0"/>
              <a:t>Non-Profit: </a:t>
            </a:r>
            <a:r>
              <a:rPr lang="en-US" dirty="0"/>
              <a:t>Digital</a:t>
            </a:r>
            <a:r>
              <a:rPr lang="en-US" baseline="0" dirty="0"/>
              <a:t> Advisory Council (free)</a:t>
            </a:r>
            <a:endParaRPr lang="en-US" dirty="0"/>
          </a:p>
          <a:p>
            <a:pPr defTabSz="922630">
              <a:defRPr/>
            </a:pPr>
            <a:r>
              <a:rPr lang="en-US" dirty="0"/>
              <a:t>Source: https://www.forrester.com/staticassets/marketing/blogs/ForresterInfographicDigitalBusinessNigelFenwick18.pdf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914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https://www.forbes.com/sites/brucerogers/2016/01/07/why-84-of-companies-fail-at-digital-transformation/#78898acc397b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527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2584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738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Everyone</a:t>
            </a:r>
            <a:r>
              <a:rPr lang="en-US" baseline="0" dirty="0"/>
              <a:t> giving!</a:t>
            </a:r>
          </a:p>
          <a:p>
            <a:endParaRPr lang="en-US" baseline="0" dirty="0"/>
          </a:p>
          <a:p>
            <a:r>
              <a:rPr lang="en-US" b="1" dirty="0"/>
              <a:t>2. Who is giving?</a:t>
            </a:r>
          </a:p>
          <a:p>
            <a:r>
              <a:rPr lang="en-US" dirty="0"/>
              <a:t>	Despite the occasional pulse, giving is increasing incrementally.</a:t>
            </a:r>
          </a:p>
          <a:p>
            <a:r>
              <a:rPr lang="en-US" dirty="0"/>
              <a:t>	Year over year the total value of Canadian giving is essentially flat. </a:t>
            </a:r>
          </a:p>
          <a:p>
            <a:r>
              <a:rPr lang="en-US" dirty="0"/>
              <a:t>	High net-worth people have a high propensity to give.</a:t>
            </a:r>
          </a:p>
          <a:p>
            <a:r>
              <a:rPr lang="en-US" dirty="0"/>
              <a:t>	</a:t>
            </a:r>
          </a:p>
          <a:p>
            <a:endParaRPr lang="en-US" dirty="0"/>
          </a:p>
          <a:p>
            <a:r>
              <a:rPr lang="en-US" b="1" dirty="0"/>
              <a:t>3. Who are they giving to?</a:t>
            </a:r>
          </a:p>
          <a:p>
            <a:r>
              <a:rPr lang="en-US" dirty="0"/>
              <a:t>	Front runners are churches and religious organizations in a distant third and fourth is </a:t>
            </a:r>
          </a:p>
          <a:p>
            <a:r>
              <a:rPr lang="en-US" dirty="0"/>
              <a:t>	education and human services respectively. </a:t>
            </a:r>
          </a:p>
          <a:p>
            <a:r>
              <a:rPr lang="en-US" dirty="0"/>
              <a:t>	High net-worth people tend to give to educational organizations</a:t>
            </a:r>
          </a:p>
          <a:p>
            <a:endParaRPr lang="en-US" b="1" dirty="0"/>
          </a:p>
          <a:p>
            <a:r>
              <a:rPr lang="en-US" b="1" dirty="0"/>
              <a:t>4. Who are donors talking too?</a:t>
            </a:r>
          </a:p>
          <a:p>
            <a:r>
              <a:rPr lang="en-US" dirty="0"/>
              <a:t>	There are 88,000 registered charities in Canada vying for your attention.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593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3188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987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1185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1145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918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7227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2630">
              <a:defRPr/>
            </a:pPr>
            <a:r>
              <a:rPr lang="en-US" dirty="0"/>
              <a:t>https://www.cognizant.com/FoW/twa-hyper-digital-transformation-codex2478.pdf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4249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2630">
              <a:defRPr/>
            </a:pPr>
            <a:r>
              <a:rPr lang="en-US" dirty="0"/>
              <a:t>https://www.slideshare.net/niallmckeown/digital-transformation-45738266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5270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511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2630">
              <a:defRPr/>
            </a:pPr>
            <a:r>
              <a:rPr lang="en-US" dirty="0"/>
              <a:t>http://thenewreality.info/poster</a:t>
            </a:r>
          </a:p>
          <a:p>
            <a:pPr defTabSz="922630">
              <a:defRPr/>
            </a:pPr>
            <a:r>
              <a:rPr lang="en-US" dirty="0"/>
              <a:t>https://www.cognizant.com/InsightsWhitepapers/a-framework-for-digital-business-transformation-codex-1048.pdf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871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think 2% of operational costs is a good target to start with… it will be more… but 2%</a:t>
            </a:r>
            <a:r>
              <a:rPr lang="en-US" baseline="0" dirty="0"/>
              <a:t> is all you’ll probably be willing to invest until you see real results</a:t>
            </a:r>
            <a:endParaRPr lang="en-US" dirty="0"/>
          </a:p>
          <a:p>
            <a:r>
              <a:rPr lang="en-US" dirty="0"/>
              <a:t>https://www.forbes.com/sites/forrester/2016/11/02/forrester-predictions-in-2017-digital-transformation-budgets-will-top-the-billion-dollar-bar/#8422c7f21c87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8D66-3E6D-4873-A439-87AD93549BA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53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21669"/>
            <a:ext cx="7772400" cy="110251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ts val="4000"/>
              </a:lnSpc>
              <a:defRPr sz="3000" b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105150"/>
            <a:ext cx="6400800" cy="1314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  <a:latin typeface="Gill Sans" charset="0"/>
                <a:ea typeface="Gill Sans" charset="0"/>
                <a:cs typeface="Gill Sans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660" y="285750"/>
            <a:ext cx="1350155" cy="278923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6984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07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660" y="285750"/>
            <a:ext cx="1350155" cy="278923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588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271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660" y="285750"/>
            <a:ext cx="1350155" cy="27892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304800" y="819150"/>
            <a:ext cx="8534400" cy="4038600"/>
          </a:xfrm>
          <a:prstGeom prst="rect">
            <a:avLst/>
          </a:prstGeom>
          <a:solidFill>
            <a:srgbClr val="CBC5B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018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703" r:id="rId3"/>
    <p:sldLayoutId id="2147483704" r:id="rId4"/>
  </p:sldLayoutIdLst>
  <p:hf hdr="0" ftr="0" dt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3600" b="1" kern="1200">
          <a:solidFill>
            <a:srgbClr val="FF6C00"/>
          </a:solidFill>
          <a:latin typeface="Gill Sans" charset="0"/>
          <a:ea typeface="Gill Sans" charset="0"/>
          <a:cs typeface="Gill Sans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6C00"/>
        </a:buClr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Gill Sans" charset="0"/>
          <a:ea typeface="Gill Sans" charset="0"/>
          <a:cs typeface="Gill Sans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6C00"/>
        </a:buClr>
        <a:buFont typeface="Arial" panose="020B0604020202020204" pitchFamily="34" charset="0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6C00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Gill Sans" charset="0"/>
          <a:ea typeface="Gill Sans" charset="0"/>
          <a:cs typeface="Gill Sans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FF6C00"/>
        </a:buClr>
        <a:buFont typeface="Arial" panose="020B0604020202020204" pitchFamily="34" charset="0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Gill Sans" charset="0"/>
          <a:ea typeface="Gill Sans" charset="0"/>
          <a:cs typeface="Gill Sans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FF6C00"/>
        </a:buClr>
        <a:buFont typeface="Arial" panose="020B0604020202020204" pitchFamily="34" charset="0"/>
        <a:buChar char="»"/>
        <a:defRPr sz="1600" kern="1200">
          <a:solidFill>
            <a:schemeClr val="tx1">
              <a:lumMod val="65000"/>
              <a:lumOff val="35000"/>
            </a:schemeClr>
          </a:solidFill>
          <a:latin typeface="Gill Sans" charset="0"/>
          <a:ea typeface="Gill Sans" charset="0"/>
          <a:cs typeface="Gill Sans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660" y="285750"/>
            <a:ext cx="1350155" cy="27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88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</p:sldLayoutIdLst>
  <p:hf hdr="0" ftr="0" dt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3600" b="1" kern="1200">
          <a:solidFill>
            <a:srgbClr val="FF6C00"/>
          </a:solidFill>
          <a:latin typeface="Gill Sans" charset="0"/>
          <a:ea typeface="Gill Sans" charset="0"/>
          <a:cs typeface="Gill Sans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6C00"/>
        </a:buClr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Gill Sans" charset="0"/>
          <a:ea typeface="Gill Sans" charset="0"/>
          <a:cs typeface="Gill Sans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6C00"/>
        </a:buClr>
        <a:buFont typeface="Arial" panose="020B0604020202020204" pitchFamily="34" charset="0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6C00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Gill Sans" charset="0"/>
          <a:ea typeface="Gill Sans" charset="0"/>
          <a:cs typeface="Gill Sans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FF6C00"/>
        </a:buClr>
        <a:buFont typeface="Arial" panose="020B0604020202020204" pitchFamily="34" charset="0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Gill Sans" charset="0"/>
          <a:ea typeface="Gill Sans" charset="0"/>
          <a:cs typeface="Gill Sans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FF6C00"/>
        </a:buClr>
        <a:buFont typeface="Arial" panose="020B0604020202020204" pitchFamily="34" charset="0"/>
        <a:buChar char="»"/>
        <a:defRPr sz="1600" kern="1200">
          <a:solidFill>
            <a:schemeClr val="tx1">
              <a:lumMod val="65000"/>
              <a:lumOff val="35000"/>
            </a:schemeClr>
          </a:solidFill>
          <a:latin typeface="Gill Sans" charset="0"/>
          <a:ea typeface="Gill Sans" charset="0"/>
          <a:cs typeface="Gill Sans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0"/>
            <a:ext cx="2906931" cy="5143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629150"/>
            <a:ext cx="1347216" cy="27892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6248400" cy="971550"/>
          </a:xfrm>
          <a:prstGeom prst="rect">
            <a:avLst/>
          </a:prstGeom>
          <a:solidFill>
            <a:srgbClr val="E466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4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0"/>
            <a:ext cx="2906931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6248400" cy="971550"/>
          </a:xfrm>
          <a:prstGeom prst="rect">
            <a:avLst/>
          </a:prstGeom>
          <a:solidFill>
            <a:srgbClr val="E466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245859"/>
            <a:ext cx="1347216" cy="27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32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398" y="0"/>
            <a:ext cx="2906931" cy="5143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629150"/>
            <a:ext cx="1347216" cy="27892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6248400" cy="971550"/>
          </a:xfrm>
          <a:prstGeom prst="rect">
            <a:avLst/>
          </a:prstGeom>
          <a:solidFill>
            <a:srgbClr val="E466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52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395" y="0"/>
            <a:ext cx="2906931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6248400" cy="971550"/>
          </a:xfrm>
          <a:prstGeom prst="rect">
            <a:avLst/>
          </a:prstGeom>
          <a:solidFill>
            <a:srgbClr val="E466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629150"/>
            <a:ext cx="1347216" cy="27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415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media.licdn.com/mpr/mpr/AAEAAQAAAAAAAAcwAAAAJDA1ODhmMWZmLTczZDUtNGMyYS1hNDM0LTM0ZmVlMDY3NWNjYQ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"/>
          <a:stretch/>
        </p:blipFill>
        <p:spPr bwMode="auto">
          <a:xfrm>
            <a:off x="7448" y="0"/>
            <a:ext cx="913655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88640" y="4629150"/>
            <a:ext cx="5016760" cy="381000"/>
          </a:xfrm>
          <a:prstGeom prst="rect">
            <a:avLst/>
          </a:prstGeom>
          <a:effectLst>
            <a:outerShdw blurRad="38100" algn="ctr" rotWithShape="0">
              <a:schemeClr val="bg1">
                <a:alpha val="99000"/>
              </a:schemeClr>
            </a:outerShdw>
          </a:effectLst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3600" b="1" kern="1200">
                <a:solidFill>
                  <a:srgbClr val="FF6C00"/>
                </a:solidFill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spc="100" dirty="0">
                <a:solidFill>
                  <a:srgbClr val="0070C0"/>
                </a:solidFill>
                <a:latin typeface="Gill Sans MT Light" charset="0"/>
                <a:ea typeface="Gill Sans MT Light" charset="0"/>
                <a:cs typeface="Gill Sans MT Light" charset="0"/>
              </a:rPr>
              <a:t>Adam Kruszynski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spc="100" dirty="0">
                <a:solidFill>
                  <a:srgbClr val="0070C0"/>
                </a:solidFill>
                <a:latin typeface="Gill Sans MT Light" charset="0"/>
                <a:ea typeface="Gill Sans MT Light" charset="0"/>
                <a:cs typeface="Gill Sans MT Light" charset="0"/>
              </a:rPr>
              <a:t>World Vision Canada</a:t>
            </a:r>
          </a:p>
        </p:txBody>
      </p:sp>
    </p:spTree>
    <p:extLst>
      <p:ext uri="{BB962C8B-B14F-4D97-AF65-F5344CB8AC3E}">
        <p14:creationId xmlns:p14="http://schemas.microsoft.com/office/powerpoint/2010/main" val="143340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819150"/>
            <a:ext cx="8534400" cy="4038600"/>
          </a:xfrm>
          <a:prstGeom prst="rect">
            <a:avLst/>
          </a:prstGeom>
          <a:solidFill>
            <a:srgbClr val="CBC5B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28600" y="133350"/>
            <a:ext cx="7772400" cy="6207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r>
              <a:rPr lang="en-US" sz="2400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  <a:t>Let’s start with a few questions…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857250"/>
            <a:ext cx="8229600" cy="3962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How many of your organizations / companies are currently going through Digital Transformation?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How many of you here have some aspect of </a:t>
            </a:r>
            <a:br>
              <a:rPr lang="en-US" sz="24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</a:br>
            <a:r>
              <a:rPr lang="en-US" sz="24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Digital Transformation as part of your role?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How many of you are on the Marketing side? IT side? Business/Finance side? 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Since so many of you are involved in Digital Transformation, can you describe to me what it is?</a:t>
            </a:r>
          </a:p>
        </p:txBody>
      </p:sp>
    </p:spTree>
    <p:extLst>
      <p:ext uri="{BB962C8B-B14F-4D97-AF65-F5344CB8AC3E}">
        <p14:creationId xmlns:p14="http://schemas.microsoft.com/office/powerpoint/2010/main" val="368221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37D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3638550"/>
            <a:ext cx="91440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idx="4294967295"/>
          </p:nvPr>
        </p:nvSpPr>
        <p:spPr>
          <a:xfrm>
            <a:off x="0" y="1929480"/>
            <a:ext cx="9144000" cy="135413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6600" b="0" spc="100" dirty="0">
                <a:solidFill>
                  <a:schemeClr val="bg1"/>
                </a:solidFill>
                <a:latin typeface="Gill Sans MT" charset="0"/>
                <a:ea typeface="Gill Sans MT" charset="0"/>
                <a:cs typeface="Gill Sans MT" charset="0"/>
              </a:rPr>
              <a:t>What is </a:t>
            </a:r>
            <a:br>
              <a:rPr lang="en-US" sz="6600" b="0" spc="100" dirty="0">
                <a:solidFill>
                  <a:schemeClr val="bg1"/>
                </a:solidFill>
                <a:latin typeface="Gill Sans MT" charset="0"/>
                <a:ea typeface="Gill Sans MT" charset="0"/>
                <a:cs typeface="Gill Sans MT" charset="0"/>
              </a:rPr>
            </a:br>
            <a:r>
              <a:rPr lang="en-US" sz="6600" b="0" spc="100" dirty="0">
                <a:solidFill>
                  <a:schemeClr val="bg1"/>
                </a:solidFill>
                <a:latin typeface="Gill Sans MT" charset="0"/>
                <a:ea typeface="Gill Sans MT" charset="0"/>
                <a:cs typeface="Gill Sans MT" charset="0"/>
              </a:rPr>
              <a:t>this thing we call</a:t>
            </a:r>
            <a:br>
              <a:rPr lang="en-US" sz="6600" b="0" spc="100" dirty="0">
                <a:solidFill>
                  <a:schemeClr val="bg1"/>
                </a:solidFill>
                <a:latin typeface="Gill Sans MT" charset="0"/>
                <a:ea typeface="Gill Sans MT" charset="0"/>
                <a:cs typeface="Gill Sans MT" charset="0"/>
              </a:rPr>
            </a:br>
            <a:r>
              <a:rPr lang="en-US" sz="6600" b="0" spc="100" dirty="0">
                <a:solidFill>
                  <a:schemeClr val="bg1"/>
                </a:solidFill>
                <a:latin typeface="Gill Sans MT" charset="0"/>
                <a:ea typeface="Gill Sans MT" charset="0"/>
                <a:cs typeface="Gill Sans MT" charset="0"/>
              </a:rPr>
              <a:t>Digital Transformation?</a:t>
            </a:r>
            <a:endParaRPr lang="en-US" sz="3200" b="0" spc="100" dirty="0">
              <a:solidFill>
                <a:schemeClr val="bg1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04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7520" b="11715"/>
          <a:stretch/>
        </p:blipFill>
        <p:spPr>
          <a:xfrm>
            <a:off x="76200" y="533400"/>
            <a:ext cx="6560085" cy="401955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828800" y="1276350"/>
            <a:ext cx="4191000" cy="325364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939045" y="4707864"/>
            <a:ext cx="2123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Forrester Digital Business Automation Survey (Q2 2016)</a:t>
            </a:r>
          </a:p>
        </p:txBody>
      </p:sp>
      <p:sp>
        <p:nvSpPr>
          <p:cNvPr id="6" name="Oval 5"/>
          <p:cNvSpPr/>
          <p:nvPr/>
        </p:nvSpPr>
        <p:spPr>
          <a:xfrm>
            <a:off x="5257800" y="1276350"/>
            <a:ext cx="609600" cy="609600"/>
          </a:xfrm>
          <a:prstGeom prst="ellipse">
            <a:avLst/>
          </a:prstGeom>
          <a:noFill/>
          <a:ln w="381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50</a:t>
            </a:r>
          </a:p>
        </p:txBody>
      </p:sp>
      <p:sp>
        <p:nvSpPr>
          <p:cNvPr id="7" name="Oval 6"/>
          <p:cNvSpPr/>
          <p:nvPr/>
        </p:nvSpPr>
        <p:spPr>
          <a:xfrm>
            <a:off x="3657600" y="1896940"/>
            <a:ext cx="609600" cy="609600"/>
          </a:xfrm>
          <a:prstGeom prst="ellipse">
            <a:avLst/>
          </a:prstGeom>
          <a:noFill/>
          <a:ln w="381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26</a:t>
            </a:r>
          </a:p>
        </p:txBody>
      </p:sp>
      <p:sp>
        <p:nvSpPr>
          <p:cNvPr id="8" name="Oval 7"/>
          <p:cNvSpPr/>
          <p:nvPr/>
        </p:nvSpPr>
        <p:spPr>
          <a:xfrm>
            <a:off x="1981200" y="3920392"/>
            <a:ext cx="609600" cy="609600"/>
          </a:xfrm>
          <a:prstGeom prst="ellipse">
            <a:avLst/>
          </a:prstGeom>
          <a:noFill/>
          <a:ln w="381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6553200" y="285750"/>
            <a:ext cx="2509754" cy="43434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r>
              <a:rPr lang="en-US" sz="2800" b="1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  <a:t>We know we must focus on it…</a:t>
            </a:r>
          </a:p>
          <a:p>
            <a:endParaRPr lang="en-US" sz="2800" b="1" spc="50" dirty="0">
              <a:solidFill>
                <a:srgbClr val="0070C0"/>
              </a:solidFill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en-US" sz="2800" b="1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  <a:t>… and for many of us </a:t>
            </a:r>
            <a:br>
              <a:rPr lang="en-US" sz="2800" b="1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</a:br>
            <a:r>
              <a:rPr lang="en-US" sz="2800" b="1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  <a:t>it is a top priority…</a:t>
            </a:r>
          </a:p>
        </p:txBody>
      </p:sp>
      <p:cxnSp>
        <p:nvCxnSpPr>
          <p:cNvPr id="9" name="Straight Connector 8"/>
          <p:cNvCxnSpPr>
            <a:stCxn id="8" idx="7"/>
            <a:endCxn id="7" idx="3"/>
          </p:cNvCxnSpPr>
          <p:nvPr/>
        </p:nvCxnSpPr>
        <p:spPr>
          <a:xfrm flipV="1">
            <a:off x="2501526" y="2417266"/>
            <a:ext cx="1245348" cy="1592400"/>
          </a:xfrm>
          <a:prstGeom prst="line">
            <a:avLst/>
          </a:prstGeom>
          <a:ln w="381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7" idx="7"/>
            <a:endCxn id="6" idx="2"/>
          </p:cNvCxnSpPr>
          <p:nvPr/>
        </p:nvCxnSpPr>
        <p:spPr>
          <a:xfrm flipV="1">
            <a:off x="4177926" y="1581150"/>
            <a:ext cx="1079874" cy="405064"/>
          </a:xfrm>
          <a:prstGeom prst="line">
            <a:avLst/>
          </a:prstGeom>
          <a:ln w="381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329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19" y="0"/>
            <a:ext cx="6180897" cy="5143500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6248400" y="133350"/>
            <a:ext cx="2895600" cy="47244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r>
              <a:rPr lang="en-US" sz="2800" b="1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  <a:t>We know its critical to our success…</a:t>
            </a:r>
          </a:p>
          <a:p>
            <a:endParaRPr lang="en-US" sz="2800" b="1" spc="50" dirty="0">
              <a:solidFill>
                <a:srgbClr val="0070C0"/>
              </a:solidFill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en-US" sz="2800" b="1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  <a:t>… yet ~80% of us feel they are NOT prepared to execute it!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39045" y="4707864"/>
            <a:ext cx="2123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Forrester the State </a:t>
            </a:r>
            <a:b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Digital Business (2016)</a:t>
            </a:r>
          </a:p>
        </p:txBody>
      </p:sp>
    </p:spTree>
    <p:extLst>
      <p:ext uri="{BB962C8B-B14F-4D97-AF65-F5344CB8AC3E}">
        <p14:creationId xmlns:p14="http://schemas.microsoft.com/office/powerpoint/2010/main" val="143447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3638550"/>
            <a:ext cx="91440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6" name="Picture 3" descr="Image result for bizarre creature cartoon cute mult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5" b="17874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0" y="133350"/>
            <a:ext cx="4419600" cy="3048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5400" b="1" spc="50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Light" charset="0"/>
                <a:ea typeface="Gill Sans Light" charset="0"/>
                <a:cs typeface="Gill Sans Light" charset="0"/>
              </a:rPr>
              <a:t>… but do we really know what it is?</a:t>
            </a:r>
          </a:p>
        </p:txBody>
      </p:sp>
    </p:spTree>
    <p:extLst>
      <p:ext uri="{BB962C8B-B14F-4D97-AF65-F5344CB8AC3E}">
        <p14:creationId xmlns:p14="http://schemas.microsoft.com/office/powerpoint/2010/main" val="298759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28" y="438150"/>
            <a:ext cx="6529372" cy="42893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39045" y="4707864"/>
            <a:ext cx="2123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Cognizant 40 Months of Hyper-Digital Transformation 2016</a:t>
            </a: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4419600" y="1755674"/>
            <a:ext cx="4572000" cy="1752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  <a:spcAft>
                <a:spcPts val="600"/>
              </a:spcAft>
            </a:pPr>
            <a:r>
              <a:rPr lang="en-US" sz="2400" b="1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  <a:t>Digital Transformation = Hyper-Change Management In Our Rapidly Evolving </a:t>
            </a:r>
            <a:br>
              <a:rPr lang="en-US" sz="2400" b="1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</a:br>
            <a:r>
              <a:rPr lang="en-US" sz="2400" b="1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  <a:t>Digital World</a:t>
            </a:r>
          </a:p>
        </p:txBody>
      </p:sp>
    </p:spTree>
    <p:extLst>
      <p:ext uri="{BB962C8B-B14F-4D97-AF65-F5344CB8AC3E}">
        <p14:creationId xmlns:p14="http://schemas.microsoft.com/office/powerpoint/2010/main" val="227022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90"/>
          <a:stretch/>
        </p:blipFill>
        <p:spPr>
          <a:xfrm>
            <a:off x="1395428" y="514350"/>
            <a:ext cx="2719372" cy="407590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343400" y="971550"/>
            <a:ext cx="3810000" cy="35051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3200" b="1" spc="50" dirty="0">
                <a:solidFill>
                  <a:srgbClr val="0083E6"/>
                </a:solidFill>
                <a:latin typeface="Gill Sans Light" charset="0"/>
                <a:ea typeface="Gill Sans Light" charset="0"/>
                <a:cs typeface="Gill Sans Light" charset="0"/>
              </a:rPr>
              <a:t>Myth 1: You can tame this creature by adopting some type of solution or  technology. </a:t>
            </a:r>
          </a:p>
        </p:txBody>
      </p:sp>
    </p:spTree>
    <p:extLst>
      <p:ext uri="{BB962C8B-B14F-4D97-AF65-F5344CB8AC3E}">
        <p14:creationId xmlns:p14="http://schemas.microsoft.com/office/powerpoint/2010/main" val="272905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dionhinchcliffe.files.wordpress.com/2016/10/an_adaptable_digital_transformation_framework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4"/>
          <a:stretch/>
        </p:blipFill>
        <p:spPr bwMode="auto">
          <a:xfrm>
            <a:off x="381000" y="767761"/>
            <a:ext cx="8305800" cy="438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304800" y="57150"/>
            <a:ext cx="8458200" cy="2895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b="1" spc="50" dirty="0">
                <a:solidFill>
                  <a:srgbClr val="0083E6"/>
                </a:solidFill>
                <a:latin typeface="Gill Sans Light" charset="0"/>
                <a:ea typeface="Gill Sans Light" charset="0"/>
                <a:cs typeface="Gill Sans Light" charset="0"/>
              </a:rPr>
              <a:t>Myth 2: You can handle this creature </a:t>
            </a:r>
            <a:br>
              <a:rPr lang="en-US" sz="3200" b="1" spc="50" dirty="0">
                <a:solidFill>
                  <a:srgbClr val="0083E6"/>
                </a:solidFill>
                <a:latin typeface="Gill Sans Light" charset="0"/>
                <a:ea typeface="Gill Sans Light" charset="0"/>
                <a:cs typeface="Gill Sans Light" charset="0"/>
              </a:rPr>
            </a:br>
            <a:r>
              <a:rPr lang="en-US" sz="3200" b="1" spc="50" dirty="0">
                <a:solidFill>
                  <a:srgbClr val="0083E6"/>
                </a:solidFill>
                <a:latin typeface="Gill Sans Light" charset="0"/>
                <a:ea typeface="Gill Sans Light" charset="0"/>
                <a:cs typeface="Gill Sans Light" charset="0"/>
              </a:rPr>
              <a:t>by yourself.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4705350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Dion Hinchcliffe / Creative Commons</a:t>
            </a:r>
          </a:p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Adaptable Digital Transformation Framework 2016</a:t>
            </a:r>
          </a:p>
        </p:txBody>
      </p:sp>
    </p:spTree>
    <p:extLst>
      <p:ext uri="{BB962C8B-B14F-4D97-AF65-F5344CB8AC3E}">
        <p14:creationId xmlns:p14="http://schemas.microsoft.com/office/powerpoint/2010/main" val="264231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791200" y="1047750"/>
            <a:ext cx="3124200" cy="3352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3200" b="1" spc="50" dirty="0">
                <a:solidFill>
                  <a:srgbClr val="0083E6"/>
                </a:solidFill>
                <a:latin typeface="Gill Sans Light" charset="0"/>
                <a:ea typeface="Gill Sans Light" charset="0"/>
                <a:cs typeface="Gill Sans Light" charset="0"/>
              </a:rPr>
              <a:t>Myth 3: After you subdue the creature… </a:t>
            </a:r>
            <a:br>
              <a:rPr lang="en-US" sz="3200" b="1" spc="50" dirty="0">
                <a:solidFill>
                  <a:srgbClr val="0083E6"/>
                </a:solidFill>
                <a:latin typeface="Gill Sans Light" charset="0"/>
                <a:ea typeface="Gill Sans Light" charset="0"/>
                <a:cs typeface="Gill Sans Light" charset="0"/>
              </a:rPr>
            </a:br>
            <a:r>
              <a:rPr lang="en-US" sz="3200" b="1" spc="50" dirty="0">
                <a:solidFill>
                  <a:srgbClr val="0083E6"/>
                </a:solidFill>
                <a:latin typeface="Gill Sans Light" charset="0"/>
                <a:ea typeface="Gill Sans Light" charset="0"/>
                <a:cs typeface="Gill Sans Light" charset="0"/>
              </a:rPr>
              <a:t>it will go away and leave you in peace.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51" y="361950"/>
            <a:ext cx="5639349" cy="44084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39045" y="4707864"/>
            <a:ext cx="2123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Cognizant 40 Months of Hyper-Digital Transformation 2016</a:t>
            </a:r>
          </a:p>
        </p:txBody>
      </p:sp>
    </p:spTree>
    <p:extLst>
      <p:ext uri="{BB962C8B-B14F-4D97-AF65-F5344CB8AC3E}">
        <p14:creationId xmlns:p14="http://schemas.microsoft.com/office/powerpoint/2010/main" val="18291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33351"/>
            <a:ext cx="77724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>
              <a:lnSpc>
                <a:spcPts val="4000"/>
              </a:lnSpc>
              <a:spcBef>
                <a:spcPct val="0"/>
              </a:spcBef>
              <a:buNone/>
              <a:defRPr sz="2400" b="0" spc="50">
                <a:solidFill>
                  <a:srgbClr val="FF6C00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</a:rPr>
              <a:t>Truth: Growth Rate</a:t>
            </a:r>
          </a:p>
        </p:txBody>
      </p:sp>
      <p:pic>
        <p:nvPicPr>
          <p:cNvPr id="1026" name="Picture 2" descr="http://cdn.chiefmartec.com/wp-content/uploads/2017/05/martech_landscape_over_7_year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462915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Scott Brinker | Chiefmartec.com</a:t>
            </a:r>
          </a:p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Marketing Technology Landscape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Supergraphic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2017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3162240"/>
            <a:ext cx="5257800" cy="1752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400" b="1" spc="50" dirty="0">
              <a:solidFill>
                <a:srgbClr val="0070C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01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57150"/>
            <a:ext cx="7772400" cy="62071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  <a:t>Truths: This Creature Keeps Changing…</a:t>
            </a:r>
          </a:p>
          <a:p>
            <a:pPr>
              <a:lnSpc>
                <a:spcPct val="100000"/>
              </a:lnSpc>
            </a:pPr>
            <a:r>
              <a:rPr lang="en-US" sz="2400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  <a:t>Digital Transformation is Iterative in Nature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04801" y="868639"/>
            <a:ext cx="3916008" cy="1550711"/>
            <a:chOff x="304801" y="868639"/>
            <a:chExt cx="3916008" cy="1550711"/>
          </a:xfrm>
        </p:grpSpPr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762000" y="1352550"/>
              <a:ext cx="2971800" cy="1066800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1800" b="0" i="0" kern="1200">
                  <a:solidFill>
                    <a:schemeClr val="tx1">
                      <a:tint val="75000"/>
                    </a:schemeClr>
                  </a:solidFill>
                  <a:latin typeface="Gill Sans MT" charset="0"/>
                  <a:ea typeface="Gill Sans MT" charset="0"/>
                  <a:cs typeface="Gill Sans MT" charset="0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>
                <a:lnSpc>
                  <a:spcPct val="100000"/>
                </a:lnSpc>
                <a:spcBef>
                  <a:spcPts val="1200"/>
                </a:spcBef>
                <a:spcAft>
                  <a:spcPts val="1200"/>
                </a:spcAft>
                <a:buFont typeface="Wingdings" panose="05000000000000000000" pitchFamily="2" charset="2"/>
                <a:buChar char="þ"/>
              </a:pPr>
              <a:r>
                <a:rPr lang="en-US" sz="2800" spc="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ill Sans Light" charset="0"/>
                  <a:ea typeface="Gill Sans Light" charset="0"/>
                  <a:cs typeface="Gill Sans Light" charset="0"/>
                </a:rPr>
                <a:t>Buy Tool or Technology X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04801" y="868639"/>
              <a:ext cx="39160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6C00"/>
                  </a:solidFill>
                </a:rPr>
                <a:t>This is how simple we wish it was…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52400" y="2647950"/>
            <a:ext cx="4419600" cy="2303865"/>
            <a:chOff x="152400" y="2647950"/>
            <a:chExt cx="4419600" cy="2303865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152400" y="2647950"/>
              <a:ext cx="4419600" cy="48065"/>
            </a:xfrm>
            <a:prstGeom prst="line">
              <a:avLst/>
            </a:prstGeom>
            <a:ln w="19050">
              <a:solidFill>
                <a:srgbClr val="E466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04800" y="2948780"/>
              <a:ext cx="41068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6C00"/>
                  </a:solidFill>
                </a:rPr>
                <a:t>So this is what tech sales rep tell us…</a:t>
              </a:r>
            </a:p>
          </p:txBody>
        </p: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533400" y="3409950"/>
              <a:ext cx="3657600" cy="1541865"/>
            </a:xfrm>
            <a:prstGeom prst="rect">
              <a:avLst/>
            </a:prstGeom>
          </p:spPr>
          <p:txBody>
            <a:bodyPr>
              <a:normAutofit fontScale="92500" lnSpcReduction="10000"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1800" b="0" i="0" kern="1200">
                  <a:solidFill>
                    <a:schemeClr val="tx1">
                      <a:tint val="75000"/>
                    </a:schemeClr>
                  </a:solidFill>
                  <a:latin typeface="Gill Sans MT" charset="0"/>
                  <a:ea typeface="Gill Sans MT" charset="0"/>
                  <a:cs typeface="Gill Sans MT" charset="0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>
                <a:lnSpc>
                  <a:spcPct val="100000"/>
                </a:lnSpc>
                <a:spcBef>
                  <a:spcPts val="1200"/>
                </a:spcBef>
                <a:spcAft>
                  <a:spcPts val="1200"/>
                </a:spcAft>
                <a:buFont typeface="Wingdings" panose="05000000000000000000" pitchFamily="2" charset="2"/>
                <a:buChar char="þ"/>
              </a:pPr>
              <a:r>
                <a:rPr lang="en-US" sz="2800" spc="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ill Sans Light" charset="0"/>
                  <a:ea typeface="Gill Sans Light" charset="0"/>
                  <a:cs typeface="Gill Sans Light" charset="0"/>
                </a:rPr>
                <a:t>Just buy my tool / technology and it will solve all your problems…</a:t>
              </a:r>
            </a:p>
          </p:txBody>
        </p:sp>
      </p:grpSp>
      <p:sp>
        <p:nvSpPr>
          <p:cNvPr id="2" name="Arrow: Curved Left 1"/>
          <p:cNvSpPr/>
          <p:nvPr/>
        </p:nvSpPr>
        <p:spPr>
          <a:xfrm rot="9594624">
            <a:off x="147769" y="3634495"/>
            <a:ext cx="533210" cy="1143000"/>
          </a:xfrm>
          <a:prstGeom prst="curvedLeftArrow">
            <a:avLst>
              <a:gd name="adj1" fmla="val 25000"/>
              <a:gd name="adj2" fmla="val 83497"/>
              <a:gd name="adj3" fmla="val 2500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4572000" y="868639"/>
            <a:ext cx="3886200" cy="4274861"/>
            <a:chOff x="4572000" y="868639"/>
            <a:chExt cx="3886200" cy="4274861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4572000" y="868639"/>
              <a:ext cx="0" cy="4274861"/>
            </a:xfrm>
            <a:prstGeom prst="line">
              <a:avLst/>
            </a:prstGeom>
            <a:ln w="19050">
              <a:solidFill>
                <a:srgbClr val="E466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5111643" y="868639"/>
              <a:ext cx="33465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6C00"/>
                  </a:solidFill>
                </a:rPr>
                <a:t>This is what the inconvenient </a:t>
              </a:r>
              <a:br>
                <a:rPr lang="en-US" sz="2000" b="1" dirty="0">
                  <a:solidFill>
                    <a:srgbClr val="FF6C00"/>
                  </a:solidFill>
                </a:rPr>
              </a:br>
              <a:r>
                <a:rPr lang="en-US" sz="2000" b="1" dirty="0">
                  <a:solidFill>
                    <a:srgbClr val="FF6C00"/>
                  </a:solidFill>
                </a:rPr>
                <a:t>but awesome truth is…</a:t>
              </a: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5176467" y="1555292"/>
              <a:ext cx="3092929" cy="1295615"/>
              <a:chOff x="5176467" y="1555292"/>
              <a:chExt cx="3092929" cy="1295615"/>
            </a:xfrm>
          </p:grpSpPr>
          <p:pic>
            <p:nvPicPr>
              <p:cNvPr id="19" name="Picture 18" descr="Original file ‎ (SVG file, nominally 48 × 48 pixels, file size: 6 ...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43800" y="1774499"/>
                <a:ext cx="725596" cy="725596"/>
              </a:xfrm>
              <a:prstGeom prst="rect">
                <a:avLst/>
              </a:prstGeom>
            </p:spPr>
          </p:pic>
          <p:pic>
            <p:nvPicPr>
              <p:cNvPr id="4" name="Picture 3" descr="&lt;strong&gt;Person, Icon&lt;/strong&gt;, Pip, &lt;strong&gt;People&lt;/strong&gt;, &lt;strong&gt;People&lt;/strong&gt; &lt;strong&gt;Icon&lt;/strong&gt;, &lt;strong&gt;Person Icon&lt;/strong&gt;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7952" y="1844333"/>
                <a:ext cx="449293" cy="619714"/>
              </a:xfrm>
              <a:prstGeom prst="rect">
                <a:avLst/>
              </a:prstGeom>
            </p:spPr>
          </p:pic>
          <p:pic>
            <p:nvPicPr>
              <p:cNvPr id="21" name="Picture 20" descr="Strategic &lt;strong&gt;Planning&lt;/strong&gt; &lt;strong&gt;Icon&lt;/strong&gt; Strategic &lt;strong&gt;planning&lt;/strong&gt;"/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00800" y="1839352"/>
                <a:ext cx="624696" cy="624696"/>
              </a:xfrm>
              <a:prstGeom prst="rect">
                <a:avLst/>
              </a:prstGeom>
            </p:spPr>
          </p:pic>
          <p:sp>
            <p:nvSpPr>
              <p:cNvPr id="22" name="Arrow: Right 21"/>
              <p:cNvSpPr/>
              <p:nvPr/>
            </p:nvSpPr>
            <p:spPr>
              <a:xfrm>
                <a:off x="5943600" y="2038350"/>
                <a:ext cx="381000" cy="304800"/>
              </a:xfrm>
              <a:prstGeom prst="right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Arrow: Right 22"/>
              <p:cNvSpPr/>
              <p:nvPr/>
            </p:nvSpPr>
            <p:spPr>
              <a:xfrm>
                <a:off x="7086600" y="2045327"/>
                <a:ext cx="381000" cy="304800"/>
              </a:xfrm>
              <a:prstGeom prst="right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Arrow: Curved Left 23"/>
              <p:cNvSpPr/>
              <p:nvPr/>
            </p:nvSpPr>
            <p:spPr>
              <a:xfrm rot="5400000">
                <a:off x="6588807" y="1514915"/>
                <a:ext cx="309783" cy="2362202"/>
              </a:xfrm>
              <a:prstGeom prst="curvedLeftArrow">
                <a:avLst>
                  <a:gd name="adj1" fmla="val 48511"/>
                  <a:gd name="adj2" fmla="val 120212"/>
                  <a:gd name="adj3" fmla="val 31811"/>
                </a:avLst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176467" y="1563765"/>
                <a:ext cx="76642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/>
                  <a:t>People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6299062" y="1555292"/>
                <a:ext cx="82817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/>
                  <a:t>Process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620000" y="1567096"/>
                <a:ext cx="56765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/>
                  <a:t>Tech</a:t>
                </a: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5410201" y="2845523"/>
            <a:ext cx="2931444" cy="1076408"/>
            <a:chOff x="5337952" y="1774499"/>
            <a:chExt cx="2931444" cy="1076408"/>
          </a:xfrm>
        </p:grpSpPr>
        <p:pic>
          <p:nvPicPr>
            <p:cNvPr id="30" name="Picture 29" descr="Original file ‎ (SVG file, nominally 48 × 48 pixels, file size: 6 ...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3800" y="1774499"/>
              <a:ext cx="725596" cy="725596"/>
            </a:xfrm>
            <a:prstGeom prst="rect">
              <a:avLst/>
            </a:prstGeom>
          </p:spPr>
        </p:pic>
        <p:pic>
          <p:nvPicPr>
            <p:cNvPr id="31" name="Picture 30" descr="&lt;strong&gt;Person, Icon&lt;/strong&gt;, Pip, &lt;strong&gt;People&lt;/strong&gt;, &lt;strong&gt;People&lt;/strong&gt; &lt;strong&gt;Icon&lt;/strong&gt;, &lt;strong&gt;Person Icon&lt;/strong&gt;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952" y="1844333"/>
              <a:ext cx="449293" cy="619714"/>
            </a:xfrm>
            <a:prstGeom prst="rect">
              <a:avLst/>
            </a:prstGeom>
          </p:spPr>
        </p:pic>
        <p:pic>
          <p:nvPicPr>
            <p:cNvPr id="32" name="Picture 31" descr="Strategic &lt;strong&gt;Planning&lt;/strong&gt; &lt;strong&gt;Icon&lt;/strong&gt; Strategic &lt;strong&gt;planning&lt;/strong&gt;"/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0800" y="1839352"/>
              <a:ext cx="624696" cy="624696"/>
            </a:xfrm>
            <a:prstGeom prst="rect">
              <a:avLst/>
            </a:prstGeom>
          </p:spPr>
        </p:pic>
        <p:sp>
          <p:nvSpPr>
            <p:cNvPr id="33" name="Arrow: Right 32"/>
            <p:cNvSpPr/>
            <p:nvPr/>
          </p:nvSpPr>
          <p:spPr>
            <a:xfrm>
              <a:off x="5943600" y="2038350"/>
              <a:ext cx="381000" cy="30480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Arrow: Right 33"/>
            <p:cNvSpPr/>
            <p:nvPr/>
          </p:nvSpPr>
          <p:spPr>
            <a:xfrm>
              <a:off x="7086600" y="2045327"/>
              <a:ext cx="381000" cy="30480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rrow: Curved Left 34"/>
            <p:cNvSpPr/>
            <p:nvPr/>
          </p:nvSpPr>
          <p:spPr>
            <a:xfrm rot="5400000">
              <a:off x="6588807" y="1514915"/>
              <a:ext cx="309783" cy="2362202"/>
            </a:xfrm>
            <a:prstGeom prst="curvedLeftArrow">
              <a:avLst>
                <a:gd name="adj1" fmla="val 48511"/>
                <a:gd name="adj2" fmla="val 120212"/>
                <a:gd name="adj3" fmla="val 31811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415628" y="3943350"/>
            <a:ext cx="2931444" cy="1076408"/>
            <a:chOff x="5337952" y="1774499"/>
            <a:chExt cx="2931444" cy="1076408"/>
          </a:xfrm>
        </p:grpSpPr>
        <p:pic>
          <p:nvPicPr>
            <p:cNvPr id="41" name="Picture 40" descr="Original file ‎ (SVG file, nominally 48 × 48 pixels, file size: 6 ...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3800" y="1774499"/>
              <a:ext cx="725596" cy="725596"/>
            </a:xfrm>
            <a:prstGeom prst="rect">
              <a:avLst/>
            </a:prstGeom>
          </p:spPr>
        </p:pic>
        <p:pic>
          <p:nvPicPr>
            <p:cNvPr id="42" name="Picture 41" descr="&lt;strong&gt;Person, Icon&lt;/strong&gt;, Pip, &lt;strong&gt;People&lt;/strong&gt;, &lt;strong&gt;People&lt;/strong&gt; &lt;strong&gt;Icon&lt;/strong&gt;, &lt;strong&gt;Person Icon&lt;/strong&gt;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952" y="1844333"/>
              <a:ext cx="449293" cy="619714"/>
            </a:xfrm>
            <a:prstGeom prst="rect">
              <a:avLst/>
            </a:prstGeom>
          </p:spPr>
        </p:pic>
        <p:pic>
          <p:nvPicPr>
            <p:cNvPr id="43" name="Picture 42" descr="Strategic &lt;strong&gt;Planning&lt;/strong&gt; &lt;strong&gt;Icon&lt;/strong&gt; Strategic &lt;strong&gt;planning&lt;/strong&gt;"/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0800" y="1839352"/>
              <a:ext cx="624696" cy="624696"/>
            </a:xfrm>
            <a:prstGeom prst="rect">
              <a:avLst/>
            </a:prstGeom>
          </p:spPr>
        </p:pic>
        <p:sp>
          <p:nvSpPr>
            <p:cNvPr id="44" name="Arrow: Right 43"/>
            <p:cNvSpPr/>
            <p:nvPr/>
          </p:nvSpPr>
          <p:spPr>
            <a:xfrm>
              <a:off x="5943600" y="2038350"/>
              <a:ext cx="381000" cy="30480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row: Right 44"/>
            <p:cNvSpPr/>
            <p:nvPr/>
          </p:nvSpPr>
          <p:spPr>
            <a:xfrm>
              <a:off x="7086600" y="2045327"/>
              <a:ext cx="381000" cy="30480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row: Curved Left 45"/>
            <p:cNvSpPr/>
            <p:nvPr/>
          </p:nvSpPr>
          <p:spPr>
            <a:xfrm rot="5400000">
              <a:off x="6588807" y="1514915"/>
              <a:ext cx="309783" cy="2362202"/>
            </a:xfrm>
            <a:prstGeom prst="curvedLeftArrow">
              <a:avLst>
                <a:gd name="adj1" fmla="val 48511"/>
                <a:gd name="adj2" fmla="val 120212"/>
                <a:gd name="adj3" fmla="val 31811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796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33351"/>
            <a:ext cx="77724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>
              <a:lnSpc>
                <a:spcPts val="4000"/>
              </a:lnSpc>
              <a:spcBef>
                <a:spcPct val="0"/>
              </a:spcBef>
              <a:buNone/>
              <a:defRPr sz="2400" b="0" spc="50">
                <a:solidFill>
                  <a:srgbClr val="FF6C00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</a:rPr>
              <a:t>Truth: Growth Rate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" y="468624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Scott Brinker | Chiefmartec.com</a:t>
            </a:r>
          </a:p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Marketing Technology Landscape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Supergraphic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2017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51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78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33351"/>
            <a:ext cx="8783744" cy="533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en-US"/>
            </a:defPPr>
            <a:lvl1pPr>
              <a:lnSpc>
                <a:spcPts val="4000"/>
              </a:lnSpc>
              <a:spcBef>
                <a:spcPct val="0"/>
              </a:spcBef>
              <a:buNone/>
              <a:defRPr sz="2400" b="0" spc="50">
                <a:solidFill>
                  <a:srgbClr val="FF6C00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rgbClr val="0070C0"/>
                </a:solidFill>
              </a:rPr>
              <a:t>Truths: We Are All Learning How This Creature Behaves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0070C0"/>
                </a:solidFill>
              </a:rPr>
              <a:t>Digital Transformation Requires True Collaboration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800" y="952440"/>
            <a:ext cx="3962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6C00"/>
                </a:solidFill>
              </a:rPr>
              <a:t>Traditional predictable ecosystem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990600" y="1512153"/>
            <a:ext cx="1217898" cy="3421796"/>
            <a:chOff x="1676825" y="1428750"/>
            <a:chExt cx="1217898" cy="3421796"/>
          </a:xfrm>
        </p:grpSpPr>
        <p:sp>
          <p:nvSpPr>
            <p:cNvPr id="2" name="Rectangle: Rounded Corners 1"/>
            <p:cNvSpPr/>
            <p:nvPr/>
          </p:nvSpPr>
          <p:spPr>
            <a:xfrm>
              <a:off x="1752600" y="1428750"/>
              <a:ext cx="1066800" cy="609600"/>
            </a:xfrm>
            <a:prstGeom prst="roundRect">
              <a:avLst>
                <a:gd name="adj" fmla="val 12122"/>
              </a:avLst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Marketing</a:t>
              </a:r>
            </a:p>
          </p:txBody>
        </p:sp>
        <p:sp>
          <p:nvSpPr>
            <p:cNvPr id="5" name="Rectangle: Rounded Corners 4"/>
            <p:cNvSpPr/>
            <p:nvPr/>
          </p:nvSpPr>
          <p:spPr>
            <a:xfrm>
              <a:off x="1752600" y="2534875"/>
              <a:ext cx="1066800" cy="45720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Technology</a:t>
              </a:r>
            </a:p>
          </p:txBody>
        </p:sp>
        <p:sp>
          <p:nvSpPr>
            <p:cNvPr id="6" name="Rectangle: Rounded Corners 5"/>
            <p:cNvSpPr/>
            <p:nvPr/>
          </p:nvSpPr>
          <p:spPr>
            <a:xfrm>
              <a:off x="1752600" y="3488600"/>
              <a:ext cx="1066800" cy="45720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Finance</a:t>
              </a:r>
            </a:p>
          </p:txBody>
        </p:sp>
        <p:sp>
          <p:nvSpPr>
            <p:cNvPr id="7" name="Arrow: Right 6"/>
            <p:cNvSpPr/>
            <p:nvPr/>
          </p:nvSpPr>
          <p:spPr>
            <a:xfrm rot="5400000">
              <a:off x="2095500" y="2134212"/>
              <a:ext cx="381000" cy="30480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rrow: Right 7"/>
            <p:cNvSpPr/>
            <p:nvPr/>
          </p:nvSpPr>
          <p:spPr>
            <a:xfrm rot="5400000">
              <a:off x="2095500" y="3087937"/>
              <a:ext cx="381000" cy="30480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76825" y="4019549"/>
              <a:ext cx="121789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/>
                <a:t>Streamlined</a:t>
              </a:r>
            </a:p>
            <a:p>
              <a:pPr algn="ctr"/>
              <a:r>
                <a:rPr lang="en-US" sz="1600" b="1" dirty="0"/>
                <a:t>Production</a:t>
              </a:r>
            </a:p>
            <a:p>
              <a:pPr algn="ctr"/>
              <a:r>
                <a:rPr lang="en-US" sz="1600" b="1" dirty="0"/>
                <a:t>Process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462290" y="1664553"/>
            <a:ext cx="999120" cy="3269397"/>
            <a:chOff x="3148515" y="1581150"/>
            <a:chExt cx="999120" cy="3269397"/>
          </a:xfrm>
        </p:grpSpPr>
        <p:sp>
          <p:nvSpPr>
            <p:cNvPr id="10" name="Isosceles Triangle 9"/>
            <p:cNvSpPr/>
            <p:nvPr/>
          </p:nvSpPr>
          <p:spPr>
            <a:xfrm>
              <a:off x="3314700" y="1581150"/>
              <a:ext cx="628650" cy="457200"/>
            </a:xfrm>
            <a:prstGeom prst="triangl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Isosceles Triangle 10"/>
            <p:cNvSpPr/>
            <p:nvPr/>
          </p:nvSpPr>
          <p:spPr>
            <a:xfrm>
              <a:off x="3314700" y="2536607"/>
              <a:ext cx="628650" cy="457200"/>
            </a:xfrm>
            <a:prstGeom prst="triangl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/>
            <p:cNvSpPr/>
            <p:nvPr/>
          </p:nvSpPr>
          <p:spPr>
            <a:xfrm>
              <a:off x="3333750" y="3488600"/>
              <a:ext cx="628650" cy="457200"/>
            </a:xfrm>
            <a:prstGeom prst="triangl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48515" y="4019550"/>
              <a:ext cx="99912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Hierarchy</a:t>
              </a:r>
            </a:p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Created </a:t>
              </a:r>
              <a:br>
                <a:rPr lang="en-US" sz="1600" b="1" dirty="0">
                  <a:solidFill>
                    <a:srgbClr val="C00000"/>
                  </a:solidFill>
                </a:rPr>
              </a:br>
              <a:r>
                <a:rPr lang="en-US" sz="1600" b="1" dirty="0">
                  <a:solidFill>
                    <a:srgbClr val="C00000"/>
                  </a:solidFill>
                </a:rPr>
                <a:t>Efficiency</a:t>
              </a:r>
            </a:p>
          </p:txBody>
        </p:sp>
        <p:sp>
          <p:nvSpPr>
            <p:cNvPr id="16" name="Arrow: Right 15"/>
            <p:cNvSpPr/>
            <p:nvPr/>
          </p:nvSpPr>
          <p:spPr>
            <a:xfrm rot="5400000">
              <a:off x="3438525" y="2133346"/>
              <a:ext cx="381000" cy="30480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row: Right 16"/>
            <p:cNvSpPr/>
            <p:nvPr/>
          </p:nvSpPr>
          <p:spPr>
            <a:xfrm rot="5400000">
              <a:off x="3457574" y="3087937"/>
              <a:ext cx="381000" cy="30480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572000" y="971550"/>
            <a:ext cx="4078566" cy="4171950"/>
            <a:chOff x="4572000" y="971550"/>
            <a:chExt cx="4078566" cy="4171950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4572000" y="971550"/>
              <a:ext cx="0" cy="4171950"/>
            </a:xfrm>
            <a:prstGeom prst="line">
              <a:avLst/>
            </a:prstGeom>
            <a:ln w="19050">
              <a:solidFill>
                <a:srgbClr val="E466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4914735" y="983218"/>
              <a:ext cx="37358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>
                  <a:solidFill>
                    <a:srgbClr val="FF6C00"/>
                  </a:solidFill>
                </a:rPr>
                <a:t>Disrupted rapidly evolving ecosystem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831885" y="1864766"/>
            <a:ext cx="3854915" cy="2459584"/>
            <a:chOff x="5237557" y="1504950"/>
            <a:chExt cx="3224571" cy="2057400"/>
          </a:xfrm>
        </p:grpSpPr>
        <p:sp>
          <p:nvSpPr>
            <p:cNvPr id="21" name="Circle: Hollow 20"/>
            <p:cNvSpPr/>
            <p:nvPr/>
          </p:nvSpPr>
          <p:spPr>
            <a:xfrm>
              <a:off x="5829300" y="1504950"/>
              <a:ext cx="2057400" cy="2057400"/>
            </a:xfrm>
            <a:prstGeom prst="donut">
              <a:avLst>
                <a:gd name="adj" fmla="val 782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Rectangle: Rounded Corners 17"/>
            <p:cNvSpPr/>
            <p:nvPr/>
          </p:nvSpPr>
          <p:spPr>
            <a:xfrm>
              <a:off x="5410200" y="2056175"/>
              <a:ext cx="1066800" cy="45720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Marketing</a:t>
              </a:r>
            </a:p>
          </p:txBody>
        </p:sp>
        <p:sp>
          <p:nvSpPr>
            <p:cNvPr id="19" name="Rectangle: Rounded Corners 18"/>
            <p:cNvSpPr/>
            <p:nvPr/>
          </p:nvSpPr>
          <p:spPr>
            <a:xfrm>
              <a:off x="6858000" y="3105150"/>
              <a:ext cx="1066800" cy="45720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Technology</a:t>
              </a:r>
            </a:p>
          </p:txBody>
        </p:sp>
        <p:sp>
          <p:nvSpPr>
            <p:cNvPr id="20" name="Rectangle: Rounded Corners 19"/>
            <p:cNvSpPr/>
            <p:nvPr/>
          </p:nvSpPr>
          <p:spPr>
            <a:xfrm>
              <a:off x="7239000" y="1657350"/>
              <a:ext cx="1066800" cy="45720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Finance / BI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237557" y="2995196"/>
              <a:ext cx="1239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/>
                <a:t>Opportunity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675423" y="1552845"/>
              <a:ext cx="11389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/>
                <a:t>Predict ROI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543800" y="2190750"/>
              <a:ext cx="9183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/>
                <a:t>Insights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814935" y="2495550"/>
            <a:ext cx="2008177" cy="1215994"/>
            <a:chOff x="5814935" y="2495550"/>
            <a:chExt cx="2008177" cy="1215994"/>
          </a:xfrm>
        </p:grpSpPr>
        <p:pic>
          <p:nvPicPr>
            <p:cNvPr id="41" name="Picture 40" descr="&lt;strong&gt;Person, Icon&lt;/strong&gt;, Pip, &lt;strong&gt;People&lt;/strong&gt;, &lt;strong&gt;People&lt;/strong&gt; &lt;strong&gt;Icon&lt;/strong&gt;, &lt;strong&gt;Person Icon&lt;/strong&gt;"/>
            <p:cNvPicPr>
              <a:picLocks noChangeAspect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543" y="2495550"/>
              <a:ext cx="277857" cy="383251"/>
            </a:xfrm>
            <a:prstGeom prst="rect">
              <a:avLst/>
            </a:prstGeom>
          </p:spPr>
        </p:pic>
        <p:pic>
          <p:nvPicPr>
            <p:cNvPr id="42" name="Picture 41" descr="&lt;strong&gt;Person, Icon&lt;/strong&gt;, Pip, &lt;strong&gt;People&lt;/strong&gt;, &lt;strong&gt;People&lt;/strong&gt; &lt;strong&gt;Icon&lt;/strong&gt;, &lt;strong&gt;Person Icon&lt;/strong&gt;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1143" y="2776475"/>
              <a:ext cx="277857" cy="383251"/>
            </a:xfrm>
            <a:prstGeom prst="rect">
              <a:avLst/>
            </a:prstGeom>
          </p:spPr>
        </p:pic>
        <p:pic>
          <p:nvPicPr>
            <p:cNvPr id="43" name="Picture 42" descr="&lt;strong&gt;Person, Icon&lt;/strong&gt;, Pip, &lt;strong&gt;People&lt;/strong&gt;, &lt;strong&gt;People&lt;/strong&gt; &lt;strong&gt;Icon&lt;/strong&gt;, &lt;strong&gt;Person Icon&lt;/strong&gt;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3943" y="2776475"/>
              <a:ext cx="277857" cy="383251"/>
            </a:xfrm>
            <a:prstGeom prst="rect">
              <a:avLst/>
            </a:prstGeom>
          </p:spPr>
        </p:pic>
        <p:sp>
          <p:nvSpPr>
            <p:cNvPr id="39" name="Rectangle 38"/>
            <p:cNvSpPr/>
            <p:nvPr/>
          </p:nvSpPr>
          <p:spPr>
            <a:xfrm>
              <a:off x="5814935" y="3157546"/>
              <a:ext cx="2008177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600" b="1" dirty="0">
                  <a:solidFill>
                    <a:srgbClr val="C00000"/>
                  </a:solidFill>
                </a:rPr>
                <a:t>Holistic Collaboration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 b="1" dirty="0">
                  <a:solidFill>
                    <a:srgbClr val="C00000"/>
                  </a:solidFill>
                </a:rPr>
                <a:t>&amp; Shared Strategy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630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33351"/>
            <a:ext cx="8783744" cy="762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>
              <a:lnSpc>
                <a:spcPts val="4000"/>
              </a:lnSpc>
              <a:spcBef>
                <a:spcPct val="0"/>
              </a:spcBef>
              <a:buNone/>
              <a:defRPr sz="2400" b="0" spc="50">
                <a:solidFill>
                  <a:srgbClr val="FF6C00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rgbClr val="0070C0"/>
                </a:solidFill>
              </a:rPr>
              <a:t>Truths: This Creature Will Change You Completely…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0070C0"/>
                </a:solidFill>
              </a:rPr>
              <a:t>Digital Transformation is a Different Way of Being (not doing)</a:t>
            </a:r>
          </a:p>
        </p:txBody>
      </p:sp>
      <p:pic>
        <p:nvPicPr>
          <p:cNvPr id="9218" name="Picture 2" descr="http://image-store.slidesharecdn.com/c5d0ea88-fca7-496b-90d3-f8fae042e105-original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" t="15926" r="4921" b="10000"/>
          <a:stretch/>
        </p:blipFill>
        <p:spPr bwMode="auto">
          <a:xfrm>
            <a:off x="914399" y="971550"/>
            <a:ext cx="7391401" cy="389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4861761"/>
            <a:ext cx="3200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Gartner 2016 Symposium</a:t>
            </a:r>
          </a:p>
        </p:txBody>
      </p:sp>
    </p:spTree>
    <p:extLst>
      <p:ext uri="{BB962C8B-B14F-4D97-AF65-F5344CB8AC3E}">
        <p14:creationId xmlns:p14="http://schemas.microsoft.com/office/powerpoint/2010/main" val="143585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upress.deloitte.com/content/dam/dup-us-en/articles/digital-transformation-in-government/DUP1081_Figure1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8" b="8291"/>
          <a:stretch/>
        </p:blipFill>
        <p:spPr bwMode="auto">
          <a:xfrm>
            <a:off x="304800" y="676998"/>
            <a:ext cx="8534400" cy="410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28600" y="133351"/>
            <a:ext cx="86868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>
              <a:lnSpc>
                <a:spcPts val="4000"/>
              </a:lnSpc>
              <a:spcBef>
                <a:spcPct val="0"/>
              </a:spcBef>
              <a:buNone/>
              <a:defRPr sz="2400" b="0" spc="50">
                <a:solidFill>
                  <a:srgbClr val="FF6C00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</a:rPr>
              <a:t>Advice: Start by simplifying… significantly!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" y="4857750"/>
            <a:ext cx="304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Deloitte University Press | DUPress.com</a:t>
            </a:r>
          </a:p>
        </p:txBody>
      </p:sp>
    </p:spTree>
    <p:extLst>
      <p:ext uri="{BB962C8B-B14F-4D97-AF65-F5344CB8AC3E}">
        <p14:creationId xmlns:p14="http://schemas.microsoft.com/office/powerpoint/2010/main" val="377720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33351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>
              <a:lnSpc>
                <a:spcPts val="4000"/>
              </a:lnSpc>
              <a:spcBef>
                <a:spcPct val="0"/>
              </a:spcBef>
              <a:buNone/>
              <a:defRPr sz="2400" b="0" spc="50">
                <a:solidFill>
                  <a:srgbClr val="FF6C00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</a:rPr>
              <a:t>Advice: Anchor it to your purpose / cause!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4476750"/>
            <a:ext cx="1447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The New Reality</a:t>
            </a:r>
          </a:p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 Ways to Achieve Digital Transformation</a:t>
            </a:r>
          </a:p>
        </p:txBody>
      </p:sp>
      <p:pic>
        <p:nvPicPr>
          <p:cNvPr id="2052" name="Picture 4" descr="https://static1.squarespace.com/static/554a86e2e4b0d3796f4a456e/t/55511200e4b05dac0206eab7/1431376397430/?format=750w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6" b="33358"/>
          <a:stretch/>
        </p:blipFill>
        <p:spPr bwMode="auto">
          <a:xfrm>
            <a:off x="1752600" y="683342"/>
            <a:ext cx="5791200" cy="446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172200" y="683342"/>
            <a:ext cx="2819400" cy="37934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 i="1" spc="50" dirty="0">
              <a:solidFill>
                <a:srgbClr val="E46629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63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upress.deloitte.com/content/dam/dup-us-en/articles/digital-transformation-in-government/DUP1081_Figure1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0"/>
          <a:stretch/>
        </p:blipFill>
        <p:spPr bwMode="auto">
          <a:xfrm>
            <a:off x="228600" y="815222"/>
            <a:ext cx="8915399" cy="389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28600" y="133351"/>
            <a:ext cx="77724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>
              <a:lnSpc>
                <a:spcPts val="4000"/>
              </a:lnSpc>
              <a:spcBef>
                <a:spcPct val="0"/>
              </a:spcBef>
              <a:buNone/>
              <a:defRPr sz="2400" b="0" spc="50">
                <a:solidFill>
                  <a:srgbClr val="FF6C00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</a:rPr>
              <a:t>Advice: Culture &amp; Skills Before Tech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4763929"/>
            <a:ext cx="304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Deloitte University Press | DUPress.com</a:t>
            </a:r>
          </a:p>
        </p:txBody>
      </p:sp>
    </p:spTree>
    <p:extLst>
      <p:ext uri="{BB962C8B-B14F-4D97-AF65-F5344CB8AC3E}">
        <p14:creationId xmlns:p14="http://schemas.microsoft.com/office/powerpoint/2010/main" val="2631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upress.deloitte.com/content/dam/dup-us-en/articles/digital-transformation-in-government/DUP1081_Figure1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9" r="8409" b="8519"/>
          <a:stretch/>
        </p:blipFill>
        <p:spPr bwMode="auto">
          <a:xfrm>
            <a:off x="2286000" y="666750"/>
            <a:ext cx="44958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28600" y="133351"/>
            <a:ext cx="77724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>
              <a:lnSpc>
                <a:spcPts val="4000"/>
              </a:lnSpc>
              <a:spcBef>
                <a:spcPct val="0"/>
              </a:spcBef>
              <a:buNone/>
              <a:defRPr sz="2400" b="0" spc="50">
                <a:solidFill>
                  <a:srgbClr val="FF6C00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</a:rPr>
              <a:t>Advice: Evolve Your Processes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4857750"/>
            <a:ext cx="304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Deloitte University Press | DUPress.com</a:t>
            </a:r>
          </a:p>
        </p:txBody>
      </p:sp>
    </p:spTree>
    <p:extLst>
      <p:ext uri="{BB962C8B-B14F-4D97-AF65-F5344CB8AC3E}">
        <p14:creationId xmlns:p14="http://schemas.microsoft.com/office/powerpoint/2010/main" val="177223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33351"/>
            <a:ext cx="77724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>
              <a:lnSpc>
                <a:spcPts val="4000"/>
              </a:lnSpc>
              <a:spcBef>
                <a:spcPct val="0"/>
              </a:spcBef>
              <a:buNone/>
              <a:defRPr sz="2400" b="0" spc="50">
                <a:solidFill>
                  <a:srgbClr val="FF6C00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</a:rPr>
              <a:t>Advice: Get Help From Trusted Partner(s)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35185"/>
          <a:stretch/>
        </p:blipFill>
        <p:spPr>
          <a:xfrm>
            <a:off x="220785" y="685801"/>
            <a:ext cx="8017505" cy="43243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38290" y="3943350"/>
            <a:ext cx="824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Forrester the State </a:t>
            </a:r>
            <a:b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Digital Business (2016)</a:t>
            </a:r>
          </a:p>
        </p:txBody>
      </p:sp>
    </p:spTree>
    <p:extLst>
      <p:ext uri="{BB962C8B-B14F-4D97-AF65-F5344CB8AC3E}">
        <p14:creationId xmlns:p14="http://schemas.microsoft.com/office/powerpoint/2010/main" val="252163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33351"/>
            <a:ext cx="84582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>
              <a:lnSpc>
                <a:spcPts val="4000"/>
              </a:lnSpc>
              <a:spcBef>
                <a:spcPct val="0"/>
              </a:spcBef>
              <a:buNone/>
              <a:defRPr sz="2400" b="0" spc="50">
                <a:solidFill>
                  <a:srgbClr val="FF6C00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</a:rPr>
              <a:t>Advice: What to do if you failed / are failing?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600" y="742950"/>
            <a:ext cx="8686800" cy="40577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Remember you’re in good company: 84% of companies fail in their Digital Transformation “… it’s because they're not prepared to change behavior” (Forbes 2016).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4783039"/>
            <a:ext cx="4419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Forbes “Why 84% Of Companies Fail At Digital Transformation” 2016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742950"/>
            <a:ext cx="8686800" cy="40577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spc="50" dirty="0">
                <a:solidFill>
                  <a:schemeClr val="bg1">
                    <a:lumMod val="6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Remember you’re in good company: 84% of companies fail in their Digital Transformation “… it’s because they're not prepared to change behavior” (Forbes 2016).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Understand DT is NOT optional. Your customers will NOT suddenly accommodate your operational difficulties and wait for you to change (Nokia, Blockbuster, Kodak…)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742950"/>
            <a:ext cx="8686800" cy="40577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spc="50" dirty="0">
                <a:solidFill>
                  <a:schemeClr val="bg1">
                    <a:lumMod val="6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Remember you’re in good company: 84% of companies fail in their Digital Transformation “… it’s because they're not prepared to change behavior” (Forbes 2016).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spc="50" dirty="0">
                <a:solidFill>
                  <a:schemeClr val="bg1">
                    <a:lumMod val="6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Understand DT is NOT optional. Your customers will NOT suddenly accommodate your operational difficulties and wait for you to change (Nokia, Blockbuster, Kodak…)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Reflect, adapt your approach, &amp; repeat… until you succeed. Yes it’s expensive. Not doing it will cost you even more.</a:t>
            </a:r>
          </a:p>
        </p:txBody>
      </p:sp>
    </p:spTree>
    <p:extLst>
      <p:ext uri="{BB962C8B-B14F-4D97-AF65-F5344CB8AC3E}">
        <p14:creationId xmlns:p14="http://schemas.microsoft.com/office/powerpoint/2010/main" val="11318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466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3638550"/>
            <a:ext cx="91440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idx="4294967295"/>
          </p:nvPr>
        </p:nvSpPr>
        <p:spPr>
          <a:xfrm>
            <a:off x="0" y="2012282"/>
            <a:ext cx="9144000" cy="147386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6000" b="0" spc="100" dirty="0">
                <a:solidFill>
                  <a:schemeClr val="bg1"/>
                </a:solidFill>
                <a:latin typeface="Gill Sans MT" charset="0"/>
                <a:ea typeface="Gill Sans MT" charset="0"/>
                <a:cs typeface="Gill Sans MT" charset="0"/>
              </a:rPr>
              <a:t>World Vision Canada Transformation Story</a:t>
            </a:r>
            <a:endParaRPr lang="en-US" sz="2800" b="0" spc="100" dirty="0">
              <a:solidFill>
                <a:schemeClr val="bg1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804856"/>
            <a:ext cx="2438400" cy="50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30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33350"/>
            <a:ext cx="7772400" cy="6207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r>
              <a:rPr lang="en-US" sz="2400" spc="50" dirty="0">
                <a:latin typeface="Gill Sans Light" charset="0"/>
                <a:ea typeface="Gill Sans Light" charset="0"/>
                <a:cs typeface="Gill Sans Light" charset="0"/>
              </a:rPr>
              <a:t>About World Vision Canada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4955" b="3038"/>
          <a:stretch/>
        </p:blipFill>
        <p:spPr>
          <a:xfrm>
            <a:off x="457200" y="754061"/>
            <a:ext cx="8214950" cy="433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9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33350"/>
            <a:ext cx="7772400" cy="6207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r>
              <a:rPr lang="en-US" sz="2400" spc="50" dirty="0">
                <a:latin typeface="Gill Sans Light" charset="0"/>
                <a:ea typeface="Gill Sans Light" charset="0"/>
                <a:cs typeface="Gill Sans Light" charset="0"/>
              </a:rPr>
              <a:t> The money is coming from fewer people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AF0C2"/>
              </a:clrFrom>
              <a:clrTo>
                <a:srgbClr val="EAF0C2">
                  <a:alpha val="0"/>
                </a:srgbClr>
              </a:clrTo>
            </a:clrChange>
          </a:blip>
          <a:srcRect t="1975" b="2496"/>
          <a:stretch/>
        </p:blipFill>
        <p:spPr>
          <a:xfrm>
            <a:off x="838200" y="819151"/>
            <a:ext cx="7391400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7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33350"/>
            <a:ext cx="7772400" cy="6207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r>
              <a:rPr lang="en-US" sz="2400" spc="50" dirty="0">
                <a:latin typeface="Gill Sans Light" charset="0"/>
                <a:ea typeface="Gill Sans Light" charset="0"/>
                <a:cs typeface="Gill Sans Light" charset="0"/>
              </a:rPr>
              <a:t> Our response – a cohesive strategy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895350"/>
            <a:ext cx="6284417" cy="411461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861" y="1784190"/>
            <a:ext cx="2064265" cy="203195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3600" b="1" kern="1200">
                <a:solidFill>
                  <a:srgbClr val="FF6C00"/>
                </a:solidFill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pPr algn="ctr"/>
            <a:r>
              <a:rPr lang="en-US" sz="1900">
                <a:solidFill>
                  <a:schemeClr val="bg1"/>
                </a:solidFill>
                <a:latin typeface="Century Gothic" panose="020B0502020202020204" pitchFamily="34" charset="0"/>
              </a:rPr>
              <a:t>Marketing Vision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8305800" y="1123950"/>
            <a:ext cx="569417" cy="2286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2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33350"/>
            <a:ext cx="7772400" cy="6207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r>
              <a:rPr lang="en-US" sz="2400" spc="50" dirty="0">
                <a:latin typeface="Gill Sans Light" charset="0"/>
                <a:ea typeface="Gill Sans Light" charset="0"/>
                <a:cs typeface="Gill Sans Light" charset="0"/>
              </a:rPr>
              <a:t>Shift from Product Centric to Customer Centric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600" y="4248150"/>
            <a:ext cx="5924550" cy="9731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Headline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833" r="833"/>
          <a:stretch/>
        </p:blipFill>
        <p:spPr>
          <a:xfrm>
            <a:off x="76200" y="824999"/>
            <a:ext cx="8991600" cy="410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3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33351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r>
              <a:rPr lang="en-US" sz="2400" spc="50" dirty="0">
                <a:latin typeface="Gill Sans Light" charset="0"/>
                <a:ea typeface="Gill Sans Light" charset="0"/>
                <a:cs typeface="Gill Sans Light" charset="0"/>
              </a:rPr>
              <a:t>Significant Cultural And Structural Changes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879342"/>
            <a:ext cx="8686800" cy="397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3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4350"/>
            <a:ext cx="9144000" cy="4556006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28600" y="133350"/>
            <a:ext cx="8077200" cy="6207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r>
              <a:rPr lang="en-US" sz="2400" spc="50" dirty="0">
                <a:latin typeface="Gill Sans Light" charset="0"/>
                <a:ea typeface="Gill Sans Light" charset="0"/>
                <a:cs typeface="Gill Sans Light" charset="0"/>
              </a:rPr>
              <a:t>Shift from Traditional to Scaled Agile IT Model</a:t>
            </a:r>
          </a:p>
        </p:txBody>
      </p:sp>
    </p:spTree>
    <p:extLst>
      <p:ext uri="{BB962C8B-B14F-4D97-AF65-F5344CB8AC3E}">
        <p14:creationId xmlns:p14="http://schemas.microsoft.com/office/powerpoint/2010/main" val="372421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8" y="0"/>
            <a:ext cx="9129103" cy="51435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448" y="2571750"/>
            <a:ext cx="9129102" cy="2571750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3600" b="1" kern="1200">
                <a:solidFill>
                  <a:srgbClr val="FF6C00"/>
                </a:solidFill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pPr algn="ctr">
              <a:lnSpc>
                <a:spcPts val="5000"/>
              </a:lnSpc>
              <a:spcBef>
                <a:spcPts val="0"/>
              </a:spcBef>
            </a:pPr>
            <a:r>
              <a:rPr lang="en-US" sz="4800" b="0" spc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charset="0"/>
              </a:rPr>
              <a:t>Thank you!</a:t>
            </a:r>
          </a:p>
          <a:p>
            <a:pPr algn="ctr">
              <a:lnSpc>
                <a:spcPts val="5000"/>
              </a:lnSpc>
              <a:spcBef>
                <a:spcPts val="0"/>
              </a:spcBef>
            </a:pPr>
            <a:r>
              <a:rPr lang="en-US" sz="4800" b="0" spc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charset="0"/>
              </a:rPr>
              <a:t>Let’s continue the conversation…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000" b="0" spc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Light" charset="0"/>
                <a:ea typeface="Gill Sans MT Light" charset="0"/>
                <a:cs typeface="Gill Sans MT Light" charset="0"/>
              </a:rPr>
              <a:t>Adam Kruszynski | Director of Technology Transformation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000" b="0" spc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Light" charset="0"/>
                <a:ea typeface="Gill Sans MT Light" charset="0"/>
                <a:cs typeface="Gill Sans MT Light" charset="0"/>
              </a:rPr>
              <a:t>Adam_Kruszynski@WorldVision.ca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000" b="0" spc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Light" charset="0"/>
                <a:ea typeface="Gill Sans MT Light" charset="0"/>
                <a:cs typeface="Gill Sans MT Light" charset="0"/>
              </a:rPr>
              <a:t>https://adamoutsidethebox.wordpress.com/ (download this deck)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000" b="0" spc="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Light" charset="0"/>
                <a:ea typeface="Gill Sans MT Light" charset="0"/>
                <a:cs typeface="Gill Sans MT Light" charset="0"/>
              </a:rPr>
              <a:t>https://www.linkedin.com/in/kruszynskiadam/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2000" b="0" spc="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Light" charset="0"/>
              <a:ea typeface="Gill Sans MT Light" charset="0"/>
              <a:cs typeface="Gill Sans M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49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37D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3638550"/>
            <a:ext cx="91440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idx="4294967295"/>
          </p:nvPr>
        </p:nvSpPr>
        <p:spPr>
          <a:xfrm>
            <a:off x="0" y="1929480"/>
            <a:ext cx="9144000" cy="135413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6600" b="0" spc="100" dirty="0">
                <a:solidFill>
                  <a:schemeClr val="bg1"/>
                </a:solidFill>
                <a:latin typeface="Gill Sans MT" charset="0"/>
                <a:ea typeface="Gill Sans MT" charset="0"/>
                <a:cs typeface="Gill Sans MT" charset="0"/>
              </a:rPr>
              <a:t>Extra Slides</a:t>
            </a:r>
            <a:br>
              <a:rPr lang="en-US" sz="6600" b="0" spc="100" dirty="0">
                <a:solidFill>
                  <a:schemeClr val="bg1"/>
                </a:solidFill>
                <a:latin typeface="Gill Sans MT" charset="0"/>
                <a:ea typeface="Gill Sans MT" charset="0"/>
                <a:cs typeface="Gill Sans MT" charset="0"/>
              </a:rPr>
            </a:br>
            <a:r>
              <a:rPr lang="en-US" sz="6600" b="0" spc="100" dirty="0">
                <a:solidFill>
                  <a:schemeClr val="bg1"/>
                </a:solidFill>
                <a:latin typeface="Gill Sans MT" charset="0"/>
                <a:ea typeface="Gill Sans MT" charset="0"/>
                <a:cs typeface="Gill Sans MT" charset="0"/>
              </a:rPr>
              <a:t>for Q&amp;A</a:t>
            </a:r>
            <a:endParaRPr lang="en-US" sz="3200" b="0" spc="100" dirty="0">
              <a:solidFill>
                <a:schemeClr val="bg1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35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33350"/>
            <a:ext cx="7772400" cy="6207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r>
              <a:rPr lang="en-US" sz="2800" b="1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  <a:t>Q&amp;A: Proven value of DT?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6848"/>
            <a:ext cx="9144000" cy="43957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0" y="4019550"/>
            <a:ext cx="2123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Cognizant 40 Months of Hyper-Digital Transformation 2016</a:t>
            </a:r>
          </a:p>
        </p:txBody>
      </p:sp>
    </p:spTree>
    <p:extLst>
      <p:ext uri="{BB962C8B-B14F-4D97-AF65-F5344CB8AC3E}">
        <p14:creationId xmlns:p14="http://schemas.microsoft.com/office/powerpoint/2010/main" val="522126534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33350"/>
            <a:ext cx="7772400" cy="6207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r>
              <a:rPr lang="en-US" sz="2800" b="1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  <a:t>Q&amp;A: “Doing Digital” vs True DT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0" y="4456152"/>
            <a:ext cx="17429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A Step-by-Step Guide</a:t>
            </a:r>
          </a:p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Digital Transformation by </a:t>
            </a:r>
          </a:p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Niall McKeown /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ionology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1153"/>
          <a:stretch/>
        </p:blipFill>
        <p:spPr>
          <a:xfrm>
            <a:off x="0" y="717331"/>
            <a:ext cx="6280921" cy="4338858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172201" y="742950"/>
            <a:ext cx="2895599" cy="3962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000" i="1" spc="50" dirty="0">
                <a:solidFill>
                  <a:srgbClr val="E46629"/>
                </a:solidFill>
                <a:latin typeface="Gill Sans Light" charset="0"/>
                <a:ea typeface="Gill Sans Light" charset="0"/>
                <a:cs typeface="Gill Sans Light" charset="0"/>
              </a:rPr>
              <a:t> Understand that competitive advantage is not created by technology, it is created by leaders and the strategies they devise. Technology is most often the enabler, rarely the differentiator. </a:t>
            </a:r>
            <a:endParaRPr lang="en-US" sz="1200" spc="50" dirty="0">
              <a:solidFill>
                <a:schemeClr val="tx1">
                  <a:lumMod val="50000"/>
                  <a:lumOff val="50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287976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819150"/>
            <a:ext cx="4800600" cy="4038600"/>
          </a:xfrm>
          <a:prstGeom prst="rect">
            <a:avLst/>
          </a:prstGeom>
          <a:solidFill>
            <a:srgbClr val="CBC5B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28600" y="133350"/>
            <a:ext cx="7772400" cy="6207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r>
              <a:rPr lang="en-US" sz="2800" b="1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  <a:t>Q&amp;A: Test Your Digital Strategy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971550"/>
            <a:ext cx="4419600" cy="3810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þ"/>
            </a:pPr>
            <a:r>
              <a:rPr lang="en-US" sz="28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Profoundly Compelling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þ"/>
            </a:pPr>
            <a:r>
              <a:rPr lang="en-US" sz="28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Driving Real Business Value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þ"/>
            </a:pPr>
            <a:r>
              <a:rPr lang="en-US" sz="28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Customer-Centric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  <a:sym typeface="Wingdings" panose="05000000000000000000" pitchFamily="2" charset="2"/>
              </a:rPr>
              <a:t> Positively Affirming</a:t>
            </a:r>
            <a:endParaRPr lang="en-US" sz="2800" spc="50" dirty="0">
              <a:solidFill>
                <a:schemeClr val="tx1">
                  <a:lumMod val="65000"/>
                  <a:lumOff val="35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  <a:sym typeface="Wingdings" panose="05000000000000000000" pitchFamily="2" charset="2"/>
              </a:rPr>
              <a:t> </a:t>
            </a:r>
            <a:r>
              <a:rPr lang="en-US" sz="28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Clearly Actionable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283868" y="1200150"/>
            <a:ext cx="3707732" cy="3657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i="1" spc="50" dirty="0">
                <a:solidFill>
                  <a:srgbClr val="E46629"/>
                </a:solidFill>
                <a:latin typeface="Gill Sans Light" charset="0"/>
                <a:ea typeface="Gill Sans Light" charset="0"/>
                <a:cs typeface="Gill Sans Light" charset="0"/>
              </a:rPr>
              <a:t>The toughest challenge in digital transformation is not to define a strategy, but rather to make it tangible and actionable.</a:t>
            </a:r>
          </a:p>
          <a:p>
            <a:pPr algn="r"/>
            <a:endParaRPr lang="en-US" sz="2000" spc="50" dirty="0">
              <a:solidFill>
                <a:schemeClr val="tx1">
                  <a:lumMod val="50000"/>
                  <a:lumOff val="50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  <a:p>
            <a:pPr algn="r"/>
            <a:r>
              <a:rPr lang="en-US" sz="2000" spc="5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Jane McConnell</a:t>
            </a:r>
            <a:endParaRPr lang="en-US" spc="50" dirty="0">
              <a:solidFill>
                <a:schemeClr val="tx1">
                  <a:lumMod val="50000"/>
                  <a:lumOff val="50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409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33350"/>
            <a:ext cx="7772400" cy="6207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r>
              <a:rPr lang="en-US" sz="2800" b="1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  <a:t>Q&amp;A: How long should DT take?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553200" y="1200150"/>
            <a:ext cx="2438400" cy="3657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i="1" spc="50" dirty="0">
                <a:solidFill>
                  <a:srgbClr val="E46629"/>
                </a:solidFill>
                <a:latin typeface="Gill Sans Light" charset="0"/>
                <a:ea typeface="Gill Sans Light" charset="0"/>
                <a:cs typeface="Gill Sans Light" charset="0"/>
              </a:rPr>
              <a:t>How long will it take your company / organization to change all of these?</a:t>
            </a:r>
          </a:p>
          <a:p>
            <a:pPr algn="r"/>
            <a:endParaRPr lang="en-US" sz="2000" spc="50" dirty="0">
              <a:solidFill>
                <a:schemeClr val="tx1">
                  <a:lumMod val="50000"/>
                  <a:lumOff val="50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10400" y="440055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The New Reality 20 Ways to Achieve Digital Transformation &amp; </a:t>
            </a:r>
            <a:b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Cognizant’s Digital Transformation Framework</a:t>
            </a:r>
          </a:p>
        </p:txBody>
      </p:sp>
      <p:pic>
        <p:nvPicPr>
          <p:cNvPr id="7" name="Picture 4" descr="https://static1.squarespace.com/static/554a86e2e4b0d3796f4a456e/t/55511200e4b05dac0206eab7/1431376397430/?format=750w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6" b="8764"/>
          <a:stretch/>
        </p:blipFill>
        <p:spPr bwMode="auto">
          <a:xfrm>
            <a:off x="1100959" y="670544"/>
            <a:ext cx="4004441" cy="447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b="2977"/>
          <a:stretch/>
        </p:blipFill>
        <p:spPr>
          <a:xfrm>
            <a:off x="0" y="739141"/>
            <a:ext cx="6400800" cy="434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850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819150"/>
            <a:ext cx="4419600" cy="4038600"/>
          </a:xfrm>
          <a:prstGeom prst="rect">
            <a:avLst/>
          </a:prstGeom>
          <a:solidFill>
            <a:srgbClr val="CBC5B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28600" y="133350"/>
            <a:ext cx="7772400" cy="6207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000" b="0" kern="1200">
                <a:solidFill>
                  <a:srgbClr val="FF6C00"/>
                </a:solidFill>
                <a:latin typeface="Gill Sans MT Light" panose="020B0302020104020203" pitchFamily="34" charset="0"/>
                <a:ea typeface="+mj-ea"/>
                <a:cs typeface="+mj-cs"/>
              </a:defRPr>
            </a:lvl1pPr>
          </a:lstStyle>
          <a:p>
            <a:r>
              <a:rPr lang="en-US" sz="2800" b="1" spc="50" dirty="0">
                <a:solidFill>
                  <a:srgbClr val="0070C0"/>
                </a:solidFill>
                <a:latin typeface="Gill Sans Light" charset="0"/>
                <a:ea typeface="Gill Sans Light" charset="0"/>
                <a:cs typeface="Gill Sans Light" charset="0"/>
              </a:rPr>
              <a:t>Q&amp;A: How much should DT cost?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724400" y="819150"/>
            <a:ext cx="4267200" cy="41910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800" i="1" spc="50" dirty="0">
                <a:solidFill>
                  <a:srgbClr val="E46629"/>
                </a:solidFill>
                <a:latin typeface="Gill Sans Light" charset="0"/>
                <a:ea typeface="Gill Sans Light" charset="0"/>
                <a:cs typeface="Gill Sans Light" charset="0"/>
              </a:rPr>
              <a:t>Frank Blake, CEO of The Home Depot, shared a plan to spend </a:t>
            </a:r>
            <a:r>
              <a:rPr lang="en-US" sz="2800" b="1" i="1" spc="50" dirty="0">
                <a:solidFill>
                  <a:srgbClr val="E46629"/>
                </a:solidFill>
                <a:latin typeface="Gill Sans Light" charset="0"/>
                <a:ea typeface="Gill Sans Light" charset="0"/>
                <a:cs typeface="Gill Sans Light" charset="0"/>
              </a:rPr>
              <a:t>$300 million</a:t>
            </a:r>
            <a:r>
              <a:rPr lang="en-US" sz="2800" i="1" spc="50" dirty="0">
                <a:solidFill>
                  <a:srgbClr val="E46629"/>
                </a:solidFill>
                <a:latin typeface="Gill Sans Light" charset="0"/>
                <a:ea typeface="Gill Sans Light" charset="0"/>
                <a:cs typeface="Gill Sans Light" charset="0"/>
              </a:rPr>
              <a:t> on digital technology so customers could order on their phones and pick up in the store. Six months later, he raised that to </a:t>
            </a:r>
            <a:br>
              <a:rPr lang="en-US" sz="2800" i="1" spc="50" dirty="0">
                <a:solidFill>
                  <a:srgbClr val="E46629"/>
                </a:solidFill>
                <a:latin typeface="Gill Sans Light" charset="0"/>
                <a:ea typeface="Gill Sans Light" charset="0"/>
                <a:cs typeface="Gill Sans Light" charset="0"/>
              </a:rPr>
            </a:br>
            <a:r>
              <a:rPr lang="en-US" sz="2800" b="1" i="1" spc="50" dirty="0">
                <a:solidFill>
                  <a:srgbClr val="E46629"/>
                </a:solidFill>
                <a:latin typeface="Gill Sans Light" charset="0"/>
                <a:ea typeface="Gill Sans Light" charset="0"/>
                <a:cs typeface="Gill Sans Light" charset="0"/>
              </a:rPr>
              <a:t>$1.5 billion </a:t>
            </a:r>
            <a:r>
              <a:rPr lang="en-US" sz="2800" i="1" spc="50" dirty="0">
                <a:solidFill>
                  <a:srgbClr val="E46629"/>
                </a:solidFill>
                <a:latin typeface="Gill Sans Light" charset="0"/>
                <a:ea typeface="Gill Sans Light" charset="0"/>
                <a:cs typeface="Gill Sans Light" charset="0"/>
              </a:rPr>
              <a:t>to cover the cost of new distribution centers and an overhauled fulfillment process… [2% of annual costs]</a:t>
            </a:r>
            <a:endParaRPr lang="en-US" spc="50" dirty="0">
              <a:solidFill>
                <a:schemeClr val="tx1">
                  <a:lumMod val="50000"/>
                  <a:lumOff val="50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971550"/>
            <a:ext cx="4114800" cy="38100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þ"/>
            </a:pPr>
            <a:r>
              <a:rPr lang="en-US" sz="28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Digital transformation will tip from experiences to operations.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þ"/>
            </a:pPr>
            <a:r>
              <a:rPr lang="en-US" sz="28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Transformation budgets will edge up into the billions.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þ"/>
            </a:pPr>
            <a:r>
              <a:rPr lang="en-US" sz="28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Brands will finally build holistic customer experiences that transcend touchpoints.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38800" y="4660892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Source: Forrester Predictions: In 2017, Digital Transformation Budgets Will Top The Billion-Dollar Bar</a:t>
            </a:r>
          </a:p>
        </p:txBody>
      </p:sp>
    </p:spTree>
    <p:extLst>
      <p:ext uri="{BB962C8B-B14F-4D97-AF65-F5344CB8AC3E}">
        <p14:creationId xmlns:p14="http://schemas.microsoft.com/office/powerpoint/2010/main" val="29473298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theme1.xml><?xml version="1.0" encoding="utf-8"?>
<a:theme xmlns:a="http://schemas.openxmlformats.org/drawingml/2006/main" name="2_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rand_x0020_Category xmlns="b8e941af-ec9c-4360-a142-908c6d5b184d">General</Brand_x0020_Category>
    <Document_x0020_Description xmlns="b8e941af-ec9c-4360-a142-908c6d5b184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47378DBB9FBE4FAE786108B0D9DB57" ma:contentTypeVersion="2" ma:contentTypeDescription="Create a new document." ma:contentTypeScope="" ma:versionID="852ecfffa7bd139085494791de0a4b33">
  <xsd:schema xmlns:xsd="http://www.w3.org/2001/XMLSchema" xmlns:xs="http://www.w3.org/2001/XMLSchema" xmlns:p="http://schemas.microsoft.com/office/2006/metadata/properties" xmlns:ns2="b8e941af-ec9c-4360-a142-908c6d5b184d" targetNamespace="http://schemas.microsoft.com/office/2006/metadata/properties" ma:root="true" ma:fieldsID="7c024f116595ff4af5d0583c3554db2e" ns2:_="">
    <xsd:import namespace="b8e941af-ec9c-4360-a142-908c6d5b184d"/>
    <xsd:element name="properties">
      <xsd:complexType>
        <xsd:sequence>
          <xsd:element name="documentManagement">
            <xsd:complexType>
              <xsd:all>
                <xsd:element ref="ns2:Document_x0020_Description" minOccurs="0"/>
                <xsd:element ref="ns2:Brand_x0020_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e941af-ec9c-4360-a142-908c6d5b184d" elementFormDefault="qualified">
    <xsd:import namespace="http://schemas.microsoft.com/office/2006/documentManagement/types"/>
    <xsd:import namespace="http://schemas.microsoft.com/office/infopath/2007/PartnerControls"/>
    <xsd:element name="Document_x0020_Description" ma:index="8" nillable="true" ma:displayName="Document Description" ma:internalName="Document_x0020_Description">
      <xsd:simpleType>
        <xsd:restriction base="dms:Note">
          <xsd:maxLength value="255"/>
        </xsd:restriction>
      </xsd:simpleType>
    </xsd:element>
    <xsd:element name="Brand_x0020_Category" ma:index="9" nillable="true" ma:displayName="Brand Category" ma:default="General" ma:format="RadioButtons" ma:internalName="Brand_x0020_Category">
      <xsd:simpleType>
        <xsd:restriction base="dms:Choice">
          <xsd:enumeration value="General"/>
          <xsd:enumeration value="Logo"/>
          <xsd:enumeration value="Icon"/>
          <xsd:enumeration value="Guide"/>
          <xsd:enumeration value="Guidelines"/>
          <xsd:enumeration value="Verbal Identity"/>
          <xsd:enumeration value="Visual Identity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49C92E-C835-4B42-A3AD-0413F8736CA5}">
  <ds:schemaRefs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b8e941af-ec9c-4360-a142-908c6d5b184d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7900C79-C676-4B88-B227-82D385D2D9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414E9A-0C49-4DAB-A6B9-F2CF2F0FEF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e941af-ec9c-4360-a142-908c6d5b18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51678</TotalTime>
  <Words>1838</Words>
  <Application>Microsoft Office PowerPoint</Application>
  <PresentationFormat>On-screen Show (16:9)</PresentationFormat>
  <Paragraphs>243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35</vt:i4>
      </vt:variant>
    </vt:vector>
  </HeadingPairs>
  <TitlesOfParts>
    <vt:vector size="49" baseType="lpstr">
      <vt:lpstr>Arial</vt:lpstr>
      <vt:lpstr>Calibri</vt:lpstr>
      <vt:lpstr>Century Gothic</vt:lpstr>
      <vt:lpstr>Gill Sans</vt:lpstr>
      <vt:lpstr>Gill Sans Light</vt:lpstr>
      <vt:lpstr>Gill Sans MT</vt:lpstr>
      <vt:lpstr>Gill Sans MT Light</vt:lpstr>
      <vt:lpstr>Wingdings</vt:lpstr>
      <vt:lpstr>2_Office Theme</vt:lpstr>
      <vt:lpstr>4_Office Theme</vt:lpstr>
      <vt:lpstr>Custom Design</vt:lpstr>
      <vt:lpstr>5_Custom Design</vt:lpstr>
      <vt:lpstr>1_Custom Design</vt:lpstr>
      <vt:lpstr>8_Custom Design</vt:lpstr>
      <vt:lpstr>PowerPoint Presentation</vt:lpstr>
      <vt:lpstr>PowerPoint Presentation</vt:lpstr>
      <vt:lpstr>What is  this thing we call Digital Transformation?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World Vision Canada Transformation 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Extra Slides for Q&amp;A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World Vision International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Lee</dc:creator>
  <cp:lastModifiedBy>Adam Kruszynski</cp:lastModifiedBy>
  <cp:revision>2363</cp:revision>
  <cp:lastPrinted>2017-05-30T22:56:03Z</cp:lastPrinted>
  <dcterms:created xsi:type="dcterms:W3CDTF">2015-04-06T20:20:10Z</dcterms:created>
  <dcterms:modified xsi:type="dcterms:W3CDTF">2017-10-08T00:34:56Z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0x0101000D47378DBB9FBE4FAE786108B0D9DB57</vt:lpwstr>
  </property>
</Properties>
</file>