
<file path=[Content_Types].xml><?xml version="1.0" encoding="utf-8"?>
<Types xmlns="http://schemas.openxmlformats.org/package/2006/content-types">
  <Override PartName="/ppt/notesSlides/notesSlide23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Default Extension="xml" ContentType="application/xml"/>
  <Override PartName="/ppt/slides/slide19.xml" ContentType="application/vnd.openxmlformats-officedocument.presentationml.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Layouts/slideLayout17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Layouts/slideLayout18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9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993" r:id="rId1"/>
  </p:sldMasterIdLst>
  <p:notesMasterIdLst>
    <p:notesMasterId r:id="rId27"/>
  </p:notesMasterIdLst>
  <p:sldIdLst>
    <p:sldId id="256" r:id="rId2"/>
    <p:sldId id="311" r:id="rId3"/>
    <p:sldId id="300" r:id="rId4"/>
    <p:sldId id="292" r:id="rId5"/>
    <p:sldId id="304" r:id="rId6"/>
    <p:sldId id="310" r:id="rId7"/>
    <p:sldId id="301" r:id="rId8"/>
    <p:sldId id="296" r:id="rId9"/>
    <p:sldId id="286" r:id="rId10"/>
    <p:sldId id="287" r:id="rId11"/>
    <p:sldId id="312" r:id="rId12"/>
    <p:sldId id="288" r:id="rId13"/>
    <p:sldId id="290" r:id="rId14"/>
    <p:sldId id="291" r:id="rId15"/>
    <p:sldId id="303" r:id="rId16"/>
    <p:sldId id="302" r:id="rId17"/>
    <p:sldId id="305" r:id="rId18"/>
    <p:sldId id="293" r:id="rId19"/>
    <p:sldId id="307" r:id="rId20"/>
    <p:sldId id="306" r:id="rId21"/>
    <p:sldId id="297" r:id="rId22"/>
    <p:sldId id="299" r:id="rId23"/>
    <p:sldId id="298" r:id="rId24"/>
    <p:sldId id="289" r:id="rId25"/>
    <p:sldId id="309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  <a:srgbClr val="9FB68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73501" autoAdjust="0"/>
  </p:normalViewPr>
  <p:slideViewPr>
    <p:cSldViewPr snapToGrid="0" snapToObjects="1" showGuides="1">
      <p:cViewPr varScale="1">
        <p:scale>
          <a:sx n="88" d="100"/>
          <a:sy n="88" d="100"/>
        </p:scale>
        <p:origin x="-1200" y="-56"/>
      </p:cViewPr>
      <p:guideLst>
        <p:guide orient="horz" pos="406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20DFD-A016-6243-AA3C-19A26926BBCB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97118-5D3A-1C46-82DA-6AAB39D7A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I’ll share 3 things about me / not going to bore you with my experience… and let content stand for itself</a:t>
            </a:r>
          </a:p>
          <a:p>
            <a:endParaRPr lang="en-US" dirty="0" smtClean="0"/>
          </a:p>
          <a:p>
            <a:r>
              <a:rPr lang="en-US" dirty="0" smtClean="0"/>
              <a:t>I’m a geek… grew up around</a:t>
            </a:r>
            <a:r>
              <a:rPr lang="en-US" baseline="0" dirty="0" smtClean="0"/>
              <a:t> computers &amp; coding since I was 7, before </a:t>
            </a:r>
            <a:r>
              <a:rPr lang="en-US" baseline="0" dirty="0" err="1" smtClean="0"/>
              <a:t>atari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comodore</a:t>
            </a:r>
            <a:r>
              <a:rPr lang="en-US" baseline="0" dirty="0" smtClean="0"/>
              <a:t>, before </a:t>
            </a:r>
            <a:r>
              <a:rPr lang="en-US" baseline="0" dirty="0" err="1" smtClean="0"/>
              <a:t>flopies</a:t>
            </a:r>
            <a:r>
              <a:rPr lang="en-US" baseline="0" dirty="0" smtClean="0"/>
              <a:t> or even tape drives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I’m a </a:t>
            </a:r>
            <a:r>
              <a:rPr lang="en-US" baseline="0" dirty="0" err="1" smtClean="0"/>
              <a:t>polidadian</a:t>
            </a:r>
            <a:r>
              <a:rPr lang="en-US" baseline="0" dirty="0" smtClean="0"/>
              <a:t>… Polish Canadian</a:t>
            </a:r>
          </a:p>
          <a:p>
            <a:endParaRPr lang="en-US" baseline="0" dirty="0" smtClean="0"/>
          </a:p>
          <a:p>
            <a:r>
              <a:rPr lang="en-US" baseline="0" dirty="0" smtClean="0"/>
              <a:t>I’m an idiot… not just any idiot… a very specific type of idiot… I’m the idiot that volunteers for crazy projects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baseline="0" dirty="0" smtClean="0"/>
              <a:t>The problem: How can we keep up and create innovative experiences with digital industry and tech changing so quickly.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Question: Who knows this device? Brain Wave Readying Headset @ Tan Le (not bald man hair stimulator) 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solution / topic: A single tech-agnostic framework for just that… creating innovative experiences.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 I’ll use to demonstrate points are from my work experience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But real credit is due to those who really created them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the clients who had the courage to take the leap of faith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start with a single framework</a:t>
            </a:r>
          </a:p>
          <a:p>
            <a:endParaRPr lang="en-US" dirty="0" smtClean="0"/>
          </a:p>
          <a:p>
            <a:r>
              <a:rPr lang="en-US" dirty="0" smtClean="0"/>
              <a:t>No matter what technology now or in future</a:t>
            </a:r>
          </a:p>
          <a:p>
            <a:endParaRPr lang="en-US" dirty="0" smtClean="0"/>
          </a:p>
          <a:p>
            <a:r>
              <a:rPr lang="en-US" dirty="0" smtClean="0"/>
              <a:t>Innovating / doing pioneering</a:t>
            </a:r>
            <a:r>
              <a:rPr lang="en-US" baseline="0" dirty="0" smtClean="0"/>
              <a:t> work is very challenging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None/>
            </a:pPr>
            <a:r>
              <a:rPr lang="en-US" dirty="0" smtClean="0"/>
              <a:t>Quick overview</a:t>
            </a:r>
          </a:p>
          <a:p>
            <a:pPr>
              <a:buFont typeface="+mj-lt"/>
              <a:buNone/>
            </a:pPr>
            <a:endParaRPr lang="en-US" dirty="0" smtClean="0"/>
          </a:p>
          <a:p>
            <a:pPr>
              <a:buFont typeface="+mj-lt"/>
              <a:buNone/>
            </a:pPr>
            <a:r>
              <a:rPr lang="en-US" dirty="0" smtClean="0"/>
              <a:t>Session is done</a:t>
            </a:r>
          </a:p>
          <a:p>
            <a:pPr>
              <a:buFont typeface="+mj-lt"/>
              <a:buNone/>
            </a:pPr>
            <a:endParaRPr lang="en-US" dirty="0" smtClean="0"/>
          </a:p>
          <a:p>
            <a:pPr>
              <a:buFont typeface="+mj-lt"/>
              <a:buNone/>
            </a:pPr>
            <a:r>
              <a:rPr lang="en-US" dirty="0" smtClean="0"/>
              <a:t>Let’s deep dive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Question: What</a:t>
            </a:r>
            <a:r>
              <a:rPr lang="en-US" baseline="0" dirty="0" smtClean="0"/>
              <a:t> year was this device released in North America and how much internal memory did it have?</a:t>
            </a:r>
            <a:endParaRPr lang="en-US" dirty="0" smtClean="0"/>
          </a:p>
          <a:p>
            <a:endParaRPr lang="en-US" b="1" dirty="0" smtClean="0"/>
          </a:p>
          <a:p>
            <a:r>
              <a:rPr lang="en-US" dirty="0" smtClean="0"/>
              <a:t>Know what you want / establish insight driven success goals</a:t>
            </a:r>
            <a:endParaRPr lang="en-US" b="1" dirty="0" smtClean="0"/>
          </a:p>
          <a:p>
            <a:endParaRPr lang="en-US" b="0" dirty="0" smtClean="0"/>
          </a:p>
          <a:p>
            <a:r>
              <a:rPr lang="en-US" b="0" dirty="0" smtClean="0"/>
              <a:t>Example: </a:t>
            </a:r>
            <a:r>
              <a:rPr lang="en-US" b="0" dirty="0" err="1" smtClean="0"/>
              <a:t>Autoshow</a:t>
            </a:r>
            <a:r>
              <a:rPr lang="en-US" b="0" baseline="0" dirty="0" smtClean="0"/>
              <a:t> Mobile CRM for Nissan… First year we created a digital version of a paper process but made no impact on </a:t>
            </a:r>
            <a:r>
              <a:rPr lang="en-US" b="0" baseline="0" dirty="0" smtClean="0"/>
              <a:t>sales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Shout out: Too many people to mention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Crazy client: Nissan</a:t>
            </a: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out / draw the user journey... start to end… think about this as</a:t>
            </a:r>
            <a:r>
              <a:rPr lang="en-US" baseline="0" dirty="0" smtClean="0"/>
              <a:t> a movie script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Understand the context, the motivation, and the role for the specific experience</a:t>
            </a:r>
            <a:r>
              <a:rPr lang="en-US" baseline="0" dirty="0" smtClean="0"/>
              <a:t> you are creating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Example: AL Dome</a:t>
            </a:r>
            <a:r>
              <a:rPr lang="en-US" baseline="0" dirty="0" smtClean="0"/>
              <a:t> / Making people understand and care about where Lottery money </a:t>
            </a:r>
            <a:r>
              <a:rPr lang="en-US" baseline="0" dirty="0" smtClean="0"/>
              <a:t>goes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Shout out: Kelly </a:t>
            </a:r>
            <a:r>
              <a:rPr lang="en-US" baseline="0" dirty="0" err="1" smtClean="0"/>
              <a:t>Devoe</a:t>
            </a:r>
            <a:r>
              <a:rPr lang="en-US" baseline="0" dirty="0" smtClean="0"/>
              <a:t> for illustrations, Ad Dispatch and Alexi </a:t>
            </a:r>
            <a:r>
              <a:rPr lang="en-US" baseline="0" dirty="0" err="1" smtClean="0"/>
              <a:t>Prizeau</a:t>
            </a:r>
            <a:r>
              <a:rPr lang="en-US" baseline="0" dirty="0" smtClean="0"/>
              <a:t> for digital experiences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Crazy client: Atlantic Lottery… have you done anything like this before? You really want all stations to be digital?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 step: Storyboard each experience… think of this as a specific movie scene</a:t>
            </a:r>
            <a:r>
              <a:rPr lang="en-US" baseline="0" dirty="0" smtClean="0"/>
              <a:t> storyboard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Resist</a:t>
            </a:r>
            <a:r>
              <a:rPr lang="en-US" baseline="0" dirty="0" smtClean="0"/>
              <a:t> the urge to jump into technology decisions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Question / Example: Do</a:t>
            </a:r>
            <a:r>
              <a:rPr lang="en-US" baseline="0" dirty="0" smtClean="0"/>
              <a:t> you recognize this project / TIMBER MART </a:t>
            </a:r>
            <a:r>
              <a:rPr lang="en-US" dirty="0" err="1" smtClean="0"/>
              <a:t>SharpShooter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Shout out</a:t>
            </a:r>
            <a:r>
              <a:rPr lang="en-US" baseline="0" dirty="0" smtClean="0"/>
              <a:t> to: Jason </a:t>
            </a:r>
            <a:r>
              <a:rPr lang="en-US" baseline="0" dirty="0" err="1" smtClean="0"/>
              <a:t>Munger</a:t>
            </a:r>
            <a:r>
              <a:rPr lang="en-US" baseline="0" dirty="0" smtClean="0"/>
              <a:t> (illustrations) and </a:t>
            </a:r>
            <a:r>
              <a:rPr lang="en-US" baseline="0" dirty="0" err="1" smtClean="0"/>
              <a:t>HPX’s</a:t>
            </a:r>
            <a:r>
              <a:rPr lang="en-US" baseline="0" dirty="0" smtClean="0"/>
              <a:t> own Kris McCann for (game build)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Crazy client: </a:t>
            </a:r>
            <a:r>
              <a:rPr lang="en-US" baseline="0" dirty="0" err="1" smtClean="0"/>
              <a:t>Timbermart</a:t>
            </a:r>
            <a:r>
              <a:rPr lang="en-US" baseline="0" dirty="0" smtClean="0"/>
              <a:t>… you </a:t>
            </a:r>
            <a:r>
              <a:rPr lang="en-US" baseline="0" dirty="0" err="1" smtClean="0"/>
              <a:t>wanna</a:t>
            </a:r>
            <a:r>
              <a:rPr lang="en-US" baseline="0" dirty="0" smtClean="0"/>
              <a:t> do what? We sell lumber and hardware?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 build a functional prototype to identify and overcome unknowns / risk</a:t>
            </a:r>
          </a:p>
          <a:p>
            <a:endParaRPr lang="en-US" dirty="0" smtClean="0"/>
          </a:p>
          <a:p>
            <a:r>
              <a:rPr lang="en-US" dirty="0" smtClean="0"/>
              <a:t>Simplify the experience to core components / Develop working concept</a:t>
            </a:r>
          </a:p>
          <a:p>
            <a:endParaRPr lang="en-US" dirty="0" smtClean="0"/>
          </a:p>
          <a:p>
            <a:r>
              <a:rPr lang="en-US" dirty="0" smtClean="0"/>
              <a:t>Example: Nissan GTR </a:t>
            </a:r>
            <a:r>
              <a:rPr lang="en-US" dirty="0" err="1" smtClean="0"/>
              <a:t>Autoshow</a:t>
            </a:r>
            <a:r>
              <a:rPr lang="en-US" dirty="0" smtClean="0"/>
              <a:t> 7+1 using Switch Wall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Shout out: Alexi Parizeau and KPG</a:t>
            </a:r>
          </a:p>
          <a:p>
            <a:endParaRPr lang="en-US" dirty="0" smtClean="0"/>
          </a:p>
          <a:p>
            <a:r>
              <a:rPr lang="en-US" dirty="0" smtClean="0"/>
              <a:t>Crazy client: Nissan…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in pieces so you can better track progress and overages (iterative</a:t>
            </a:r>
            <a:r>
              <a:rPr lang="en-US" baseline="0" dirty="0" smtClean="0"/>
              <a:t> process)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overall user journey is what matters / back</a:t>
            </a:r>
            <a:r>
              <a:rPr lang="en-US" baseline="0" dirty="0" smtClean="0"/>
              <a:t> to </a:t>
            </a:r>
            <a:r>
              <a:rPr lang="en-US" dirty="0" smtClean="0"/>
              <a:t>success goals... Don’t over focus on just this experience</a:t>
            </a:r>
          </a:p>
          <a:p>
            <a:endParaRPr lang="en-US" dirty="0" smtClean="0"/>
          </a:p>
          <a:p>
            <a:r>
              <a:rPr lang="en-US" dirty="0" smtClean="0"/>
              <a:t>Example: Pepsi Cheer @ Toronto HHOF… videos,</a:t>
            </a:r>
            <a:r>
              <a:rPr lang="en-US" baseline="0" dirty="0" smtClean="0"/>
              <a:t> game experiences, kiosks, how to find your name, signage, context of HHOF</a:t>
            </a:r>
          </a:p>
          <a:p>
            <a:endParaRPr lang="en-US" dirty="0" smtClean="0"/>
          </a:p>
          <a:p>
            <a:r>
              <a:rPr lang="en-US" dirty="0" smtClean="0"/>
              <a:t>Knowing what you want… Not about telling </a:t>
            </a:r>
            <a:r>
              <a:rPr lang="en-US" dirty="0" smtClean="0"/>
              <a:t>Canadians what their hockey cheer should</a:t>
            </a:r>
            <a:r>
              <a:rPr lang="en-US" baseline="0" dirty="0" smtClean="0"/>
              <a:t> be?..</a:t>
            </a:r>
            <a:r>
              <a:rPr lang="en-US" baseline="0" smtClean="0"/>
              <a:t>.</a:t>
            </a:r>
            <a:r>
              <a:rPr lang="en-US" baseline="0" smtClean="0"/>
              <a:t> it </a:t>
            </a:r>
            <a:r>
              <a:rPr lang="en-US" baseline="0" dirty="0" smtClean="0"/>
              <a:t>was about keeping market share when Coke owned Vancouver Olympics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Shout out: Rachel Ma &amp; Jovan </a:t>
            </a:r>
            <a:r>
              <a:rPr lang="en-US" baseline="0" dirty="0" err="1" smtClean="0"/>
              <a:t>Alleyne</a:t>
            </a:r>
            <a:r>
              <a:rPr lang="en-US" baseline="0" dirty="0" smtClean="0"/>
              <a:t> from Toronto</a:t>
            </a:r>
          </a:p>
          <a:p>
            <a:endParaRPr lang="en-US" baseline="0" dirty="0" smtClean="0"/>
          </a:p>
          <a:p>
            <a:r>
              <a:rPr lang="en-US" baseline="0" dirty="0" smtClean="0"/>
              <a:t>Crazy client: Pepsi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 test against goals (not just functionality) with real users</a:t>
            </a:r>
          </a:p>
          <a:p>
            <a:endParaRPr lang="en-US" dirty="0" smtClean="0"/>
          </a:p>
          <a:p>
            <a:r>
              <a:rPr lang="en-US" dirty="0" smtClean="0"/>
              <a:t>Observe true experiences... success you wanted?</a:t>
            </a:r>
          </a:p>
          <a:p>
            <a:endParaRPr lang="en-US" dirty="0" smtClean="0"/>
          </a:p>
          <a:p>
            <a:r>
              <a:rPr lang="en-US" dirty="0" smtClean="0"/>
              <a:t>Example: AL Corp Rep / testing </a:t>
            </a:r>
            <a:r>
              <a:rPr lang="en-US" dirty="0" err="1" smtClean="0"/>
              <a:t>AskAway.ca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Shout Out: I did the user testing… but it should have been Mike Downs, great</a:t>
            </a:r>
            <a:r>
              <a:rPr lang="en-US" baseline="0" dirty="0" smtClean="0"/>
              <a:t> usability guy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Crazy Client: AL… we want to build a website where the public can ask you anything they want… and you</a:t>
            </a:r>
            <a:r>
              <a:rPr lang="en-US" baseline="0" dirty="0" smtClean="0"/>
              <a:t> answer honestly and transparently… by staff responsible… actually they already wanted to be transparent we just showed them how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Execute and measure… they go together… so much to learn from innovative product launches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Example</a:t>
            </a:r>
            <a:r>
              <a:rPr lang="en-US" baseline="0" dirty="0" smtClean="0"/>
              <a:t> / </a:t>
            </a:r>
            <a:r>
              <a:rPr lang="en-US" dirty="0" smtClean="0"/>
              <a:t>Question: Guess</a:t>
            </a:r>
            <a:r>
              <a:rPr lang="en-US" baseline="0" dirty="0" smtClean="0"/>
              <a:t> </a:t>
            </a:r>
            <a:r>
              <a:rPr lang="en-US" dirty="0" smtClean="0"/>
              <a:t>which</a:t>
            </a:r>
            <a:r>
              <a:rPr lang="en-US" baseline="0" dirty="0" smtClean="0"/>
              <a:t> of the Dove Man Care products was most popular?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Getting</a:t>
            </a:r>
            <a:r>
              <a:rPr lang="en-US" baseline="0" dirty="0" smtClean="0"/>
              <a:t> pass default stats (e.g. visits) to understand success / back to Know what you want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Shout out:</a:t>
            </a:r>
            <a:r>
              <a:rPr lang="en-US" baseline="0" dirty="0" smtClean="0"/>
              <a:t> Too many to mention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Crazy client: Dove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Expect to change… dealing with people and people are unpredictable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Example: coming to Halifax to grow Digital</a:t>
            </a:r>
            <a:r>
              <a:rPr lang="en-US" baseline="0" dirty="0" smtClean="0"/>
              <a:t> practice @ Revolve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It’s not about reaching a compromise about my vision and someone else’s… it’s about finding a new vision greater than both combined</a:t>
            </a:r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Crazy client:</a:t>
            </a:r>
            <a:r>
              <a:rPr lang="en-US" baseline="0" dirty="0" smtClean="0"/>
              <a:t> Phil / Nelson / Matt, partners at Revolve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None/>
            </a:pPr>
            <a:r>
              <a:rPr lang="en-US" dirty="0" smtClean="0"/>
              <a:t>Quick overview</a:t>
            </a:r>
          </a:p>
          <a:p>
            <a:pPr>
              <a:buFont typeface="+mj-lt"/>
              <a:buNone/>
            </a:pPr>
            <a:endParaRPr lang="en-US" dirty="0" smtClean="0"/>
          </a:p>
          <a:p>
            <a:pPr>
              <a:buFont typeface="+mj-lt"/>
              <a:buNone/>
            </a:pPr>
            <a:r>
              <a:rPr lang="en-US" dirty="0" smtClean="0"/>
              <a:t>Session is done</a:t>
            </a:r>
          </a:p>
          <a:p>
            <a:pPr>
              <a:buFont typeface="+mj-lt"/>
              <a:buNone/>
            </a:pPr>
            <a:endParaRPr lang="en-US" dirty="0" smtClean="0"/>
          </a:p>
          <a:p>
            <a:pPr>
              <a:buFont typeface="+mj-lt"/>
              <a:buNone/>
            </a:pPr>
            <a:r>
              <a:rPr lang="en-US" dirty="0" smtClean="0"/>
              <a:t>Let’s deep dive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Did</a:t>
            </a:r>
            <a:r>
              <a:rPr lang="en-US" baseline="0" dirty="0" smtClean="0"/>
              <a:t> I miss a step of brainstorming / ideation?</a:t>
            </a:r>
          </a:p>
          <a:p>
            <a:endParaRPr lang="en-US" baseline="0" dirty="0" smtClean="0"/>
          </a:p>
          <a:p>
            <a:r>
              <a:rPr lang="en-US" baseline="0" dirty="0" smtClean="0"/>
              <a:t>Absolutely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 laws to help you direct innovation,</a:t>
            </a:r>
            <a:r>
              <a:rPr lang="en-US" baseline="0" dirty="0" smtClean="0"/>
              <a:t> not limit it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 overcome risks without</a:t>
            </a:r>
            <a:r>
              <a:rPr lang="en-US" baseline="0" dirty="0" smtClean="0"/>
              <a:t> compromising the innovative experience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Sometimes laws are meant to be broken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Choose Simple &amp; Powerful </a:t>
            </a:r>
            <a:r>
              <a:rPr lang="en-US" dirty="0" err="1" smtClean="0"/>
              <a:t>vs</a:t>
            </a:r>
            <a:r>
              <a:rPr lang="en-US" dirty="0" smtClean="0"/>
              <a:t> Cool</a:t>
            </a:r>
            <a:r>
              <a:rPr lang="en-US" baseline="0" dirty="0" smtClean="0"/>
              <a:t> but Complex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Risk: The message gets lost in complexity and user frustration</a:t>
            </a:r>
          </a:p>
          <a:p>
            <a:endParaRPr lang="en-US" dirty="0" smtClean="0"/>
          </a:p>
          <a:p>
            <a:r>
              <a:rPr lang="en-US" dirty="0" smtClean="0"/>
              <a:t>Focus</a:t>
            </a:r>
            <a:r>
              <a:rPr lang="en-US" baseline="0" dirty="0" smtClean="0"/>
              <a:t> on the core of the experience and amplify it into something great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="0" baseline="0" dirty="0" smtClean="0"/>
              <a:t>Example: Nissan </a:t>
            </a:r>
            <a:r>
              <a:rPr lang="en-US" b="0" baseline="0" dirty="0" err="1" smtClean="0"/>
              <a:t>Autoshow</a:t>
            </a:r>
            <a:r>
              <a:rPr lang="en-US" b="0" baseline="0" dirty="0" smtClean="0"/>
              <a:t> GTR  7 + 1 Experience original </a:t>
            </a:r>
            <a:r>
              <a:rPr lang="en-US" b="0" baseline="0" dirty="0" err="1" smtClean="0"/>
              <a:t>vs</a:t>
            </a:r>
            <a:r>
              <a:rPr lang="en-US" b="0" baseline="0" dirty="0" smtClean="0"/>
              <a:t> final vision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Example: Scene</a:t>
            </a:r>
            <a:r>
              <a:rPr lang="en-US" baseline="0" dirty="0" smtClean="0"/>
              <a:t> card kiosk / mobile registration at Cineplex cinemas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Natural intuitive </a:t>
            </a:r>
            <a:r>
              <a:rPr lang="en-US" dirty="0" err="1" smtClean="0"/>
              <a:t>behaviours</a:t>
            </a:r>
            <a:r>
              <a:rPr lang="en-US" dirty="0" smtClean="0"/>
              <a:t> over learned </a:t>
            </a:r>
            <a:r>
              <a:rPr lang="en-US" dirty="0" err="1" smtClean="0"/>
              <a:t>behaviours</a:t>
            </a:r>
            <a:r>
              <a:rPr lang="en-US" dirty="0" smtClean="0"/>
              <a:t>... easier to achieve by user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</a:t>
            </a:r>
            <a:r>
              <a:rPr lang="en-US" baseline="0" dirty="0" smtClean="0"/>
              <a:t> doesn’t matter if you think it’s natural… do user testing on prototype to find out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Native, not custom methods of integrating... Instead of forcing / hacking your way through…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methods the tech provider / manufacturer intended, will expand, and will continue supporting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Example: Nissan Cube Launch via hypercube / social media integration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Thank you</a:t>
            </a:r>
          </a:p>
          <a:p>
            <a:endParaRPr lang="en-US" dirty="0" smtClean="0"/>
          </a:p>
          <a:p>
            <a:r>
              <a:rPr lang="en-US" dirty="0" smtClean="0"/>
              <a:t>Get copy of this deck</a:t>
            </a:r>
            <a:r>
              <a:rPr lang="en-US" baseline="0" dirty="0" smtClean="0"/>
              <a:t> on my website &amp; LinkedIn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Surprise free </a:t>
            </a:r>
            <a:r>
              <a:rPr lang="en-US" baseline="0" dirty="0" smtClean="0"/>
              <a:t>book… no I’m not selling it / just sharing it / totally free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Thanks for having me here</a:t>
            </a:r>
            <a:r>
              <a:rPr lang="en-US" baseline="0" dirty="0" smtClean="0"/>
              <a:t> HPX Digital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 am Adam</a:t>
            </a:r>
            <a:r>
              <a:rPr lang="en-US" baseline="0" dirty="0" smtClean="0"/>
              <a:t> Outside the Box. Most people find safety in theirs boxes. I like to live outside of them.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Variety of backgrounds including marketing, web, research, sociology, teaching, writing, speaking, technology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97118-5D3A-1C46-82DA-6AAB39D7A16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16292582-9FC8-4B1B-8456-B27CC842DE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7D87C-65A5-496D-87B3-2194CD17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CA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CA" smtClean="0"/>
              <a:t>Click icon to add picture</a:t>
            </a:r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CA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CA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CA" smtClean="0"/>
              <a:t>Click icon to add picture</a:t>
            </a:r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CA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CA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4.jpeg"/><Relationship Id="rId23" Type="http://schemas.openxmlformats.org/officeDocument/2006/relationships/image" Target="../media/image6.png"/><Relationship Id="rId24" Type="http://schemas.openxmlformats.org/officeDocument/2006/relationships/image" Target="../media/image7.png"/><Relationship Id="rId25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2">
            <a:alphaModFix amt="3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8AED9E43-0A8C-0948-A0E5-00E41263AA35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DDB868F3-6528-C245-898D-43247E5B9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  <p:sldLayoutId id="2147484010" r:id="rId17"/>
    <p:sldLayoutId id="2147484011" r:id="rId18"/>
    <p:sldLayoutId id="2147484012" r:id="rId19"/>
    <p:sldLayoutId id="2147484013" r:id="rId20"/>
  </p:sldLayoutIdLst>
  <p:transition spd="med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3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10.png"/><Relationship Id="rId1" Type="http://schemas.openxmlformats.org/officeDocument/2006/relationships/video" Target="file://localhost/Volumes/ADAMKMINI/Presentation_Archives/HPX_Invite.m4v" TargetMode="External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23.png"/><Relationship Id="rId1" Type="http://schemas.openxmlformats.org/officeDocument/2006/relationships/video" Target="file://localhost/Volumes/ADAMKMINI/Presentation_Archives/switch_wall.mov" TargetMode="Externa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395" y="1190703"/>
            <a:ext cx="6477000" cy="3046449"/>
          </a:xfrm>
        </p:spPr>
        <p:txBody>
          <a:bodyPr/>
          <a:lstStyle/>
          <a:p>
            <a:pPr>
              <a:lnSpc>
                <a:spcPts val="8000"/>
              </a:lnSpc>
              <a:spcBef>
                <a:spcPts val="0"/>
              </a:spcBef>
            </a:pPr>
            <a:r>
              <a:rPr lang="en-US" sz="7200" b="1" dirty="0" smtClean="0"/>
              <a:t>Creating </a:t>
            </a:r>
            <a:br>
              <a:rPr lang="en-US" sz="7200" b="1" dirty="0" smtClean="0"/>
            </a:br>
            <a:r>
              <a:rPr lang="en-US" sz="7200" b="1" dirty="0" smtClean="0"/>
              <a:t>Truly Innovative Experiences</a:t>
            </a:r>
            <a:endParaRPr lang="en-US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395" y="4641182"/>
            <a:ext cx="6910104" cy="117408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600" dirty="0" smtClean="0"/>
              <a:t>Adam Kruszynski / </a:t>
            </a:r>
            <a:r>
              <a:rPr lang="en-US" sz="2600" dirty="0" err="1" smtClean="0"/>
              <a:t>www.adamoutsidethebox.com</a:t>
            </a:r>
            <a:endParaRPr lang="en-US" sz="2600" dirty="0" smtClean="0"/>
          </a:p>
          <a:p>
            <a:pPr>
              <a:spcBef>
                <a:spcPts val="600"/>
              </a:spcBef>
            </a:pPr>
            <a:r>
              <a:rPr lang="en-US" sz="2600" dirty="0" smtClean="0"/>
              <a:t>Director of Digital @ Revolve</a:t>
            </a:r>
          </a:p>
          <a:p>
            <a:pPr>
              <a:spcBef>
                <a:spcPts val="600"/>
              </a:spcBef>
            </a:pPr>
            <a:r>
              <a:rPr lang="en-US" sz="2600" dirty="0" smtClean="0"/>
              <a:t>HPX Digital 2013 @ </a:t>
            </a:r>
            <a:r>
              <a:rPr lang="en-US" sz="2600" dirty="0" err="1" smtClean="0"/>
              <a:t>Atlantica</a:t>
            </a:r>
            <a:r>
              <a:rPr lang="en-US" sz="2600" dirty="0" smtClean="0"/>
              <a:t> Hotel in Halifax</a:t>
            </a:r>
          </a:p>
          <a:p>
            <a:pPr>
              <a:spcBef>
                <a:spcPts val="600"/>
              </a:spcBef>
            </a:pPr>
            <a:endParaRPr lang="en-US" sz="2600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PX_Invite.m4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0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is this all going?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l="15568" r="9476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Rectangle 1"/>
          <p:cNvSpPr>
            <a:spLocks/>
          </p:cNvSpPr>
          <p:nvPr/>
        </p:nvSpPr>
        <p:spPr bwMode="auto">
          <a:xfrm>
            <a:off x="0" y="2804276"/>
            <a:ext cx="9144000" cy="967482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600" b="1" dirty="0" smtClean="0">
                <a:solidFill>
                  <a:schemeClr val="bg1"/>
                </a:solidFill>
                <a:latin typeface="Calibri Bold" pitchFamily="-84" charset="0"/>
                <a:ea typeface="ＭＳ Ｐゴシック" pitchFamily="14" charset="-128"/>
                <a:sym typeface="Calibri Bold" pitchFamily="-84" charset="0"/>
              </a:rPr>
              <a:t>The Road Ahead</a:t>
            </a:r>
            <a:endParaRPr lang="en-US" sz="4600" b="1" dirty="0">
              <a:solidFill>
                <a:schemeClr val="bg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28285" y="142337"/>
            <a:ext cx="29405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FFFFFF"/>
                </a:solidFill>
              </a:rPr>
              <a:t>Tan Le @ </a:t>
            </a:r>
            <a:r>
              <a:rPr lang="en-US" sz="2000" b="1" dirty="0" err="1" smtClean="0">
                <a:solidFill>
                  <a:srgbClr val="FFFFFF"/>
                </a:solidFill>
              </a:rPr>
              <a:t>Ted.com</a:t>
            </a:r>
            <a:endParaRPr lang="en-US" sz="2000" b="1" dirty="0" smtClean="0">
              <a:solidFill>
                <a:srgbClr val="FFFFFF"/>
              </a:solidFill>
            </a:endParaRPr>
          </a:p>
          <a:p>
            <a:pPr algn="r"/>
            <a:r>
              <a:rPr lang="en-US" sz="2000" b="1" dirty="0" smtClean="0">
                <a:solidFill>
                  <a:srgbClr val="FFFFFF"/>
                </a:solidFill>
              </a:rPr>
              <a:t>EPOC Headset</a:t>
            </a:r>
          </a:p>
          <a:p>
            <a:pPr algn="r"/>
            <a:endParaRPr lang="en-US" sz="2000" dirty="0" smtClean="0">
              <a:solidFill>
                <a:srgbClr val="FFFFFF"/>
              </a:solidFill>
            </a:endParaRPr>
          </a:p>
          <a:p>
            <a:pPr algn="r"/>
            <a:r>
              <a:rPr lang="en-US" sz="2000" dirty="0" smtClean="0">
                <a:solidFill>
                  <a:srgbClr val="FFFFFF"/>
                </a:solidFill>
              </a:rPr>
              <a:t>Translates </a:t>
            </a:r>
            <a:r>
              <a:rPr lang="en-US" sz="2000" dirty="0" smtClean="0">
                <a:solidFill>
                  <a:srgbClr val="FFFFFF"/>
                </a:solidFill>
              </a:rPr>
              <a:t>thoughts </a:t>
            </a:r>
          </a:p>
          <a:p>
            <a:pPr algn="r"/>
            <a:r>
              <a:rPr lang="en-US" sz="2000" dirty="0" smtClean="0">
                <a:solidFill>
                  <a:srgbClr val="FFFFFF"/>
                </a:solidFill>
              </a:rPr>
              <a:t>into computer input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471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83" y="2631867"/>
            <a:ext cx="8509434" cy="346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37419"/>
            <a:ext cx="9144000" cy="868362"/>
          </a:xfrm>
        </p:spPr>
        <p:txBody>
          <a:bodyPr/>
          <a:lstStyle/>
          <a:p>
            <a:r>
              <a:rPr lang="en-US" sz="13800" b="1" dirty="0" smtClean="0">
                <a:solidFill>
                  <a:srgbClr val="000000"/>
                </a:solidFill>
              </a:rPr>
              <a:t>The Big</a:t>
            </a:r>
            <a:endParaRPr lang="en-US" sz="13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6075" y="788983"/>
            <a:ext cx="6477000" cy="4175899"/>
          </a:xfrm>
        </p:spPr>
        <p:txBody>
          <a:bodyPr/>
          <a:lstStyle/>
          <a:p>
            <a:pPr>
              <a:lnSpc>
                <a:spcPts val="8000"/>
              </a:lnSpc>
              <a:spcBef>
                <a:spcPts val="0"/>
              </a:spcBef>
            </a:pPr>
            <a:r>
              <a:rPr lang="en-US" sz="7200" b="1" dirty="0" smtClean="0"/>
              <a:t>7 ½ Steps </a:t>
            </a:r>
            <a:br>
              <a:rPr lang="en-US" sz="7200" b="1" dirty="0" smtClean="0"/>
            </a:br>
            <a:r>
              <a:rPr lang="en-US" sz="7200" b="1" dirty="0" smtClean="0"/>
              <a:t>to Create </a:t>
            </a:r>
            <a:br>
              <a:rPr lang="en-US" sz="7200" b="1" dirty="0" smtClean="0"/>
            </a:br>
            <a:r>
              <a:rPr lang="en-US" sz="7200" b="1" dirty="0" smtClean="0"/>
              <a:t>Truly Innovative Experiences</a:t>
            </a:r>
            <a:endParaRPr lang="en-US" sz="7200" b="1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134" y="500337"/>
            <a:ext cx="7657679" cy="5800486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Know What You Want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Choreograph User Journey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Storyboard Each Experience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Build a Functional Prototype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Build the Experience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Test with Real Users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Execute &amp; Measure</a:t>
            </a:r>
          </a:p>
          <a:p>
            <a:pPr>
              <a:spcBef>
                <a:spcPts val="800"/>
              </a:spcBef>
              <a:buNone/>
            </a:pPr>
            <a:r>
              <a:rPr lang="en-US" sz="3600" dirty="0" smtClean="0"/>
              <a:t>½ 	Expect it to change, often in ways </a:t>
            </a:r>
            <a:br>
              <a:rPr lang="en-US" sz="3600" dirty="0" smtClean="0"/>
            </a:br>
            <a:r>
              <a:rPr lang="en-US" sz="3600" dirty="0" smtClean="0"/>
              <a:t>you could not even imagine…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471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086" y="0"/>
            <a:ext cx="5906531" cy="6847150"/>
          </a:xfrm>
          <a:prstGeom prst="rect">
            <a:avLst/>
          </a:prstGeom>
        </p:spPr>
      </p:pic>
      <p:sp>
        <p:nvSpPr>
          <p:cNvPr id="5" name="Rectangle 1"/>
          <p:cNvSpPr>
            <a:spLocks/>
          </p:cNvSpPr>
          <p:nvPr/>
        </p:nvSpPr>
        <p:spPr bwMode="auto">
          <a:xfrm>
            <a:off x="0" y="2804276"/>
            <a:ext cx="9144000" cy="967482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800" b="1" dirty="0" smtClean="0"/>
              <a:t>Step 1: Know What You Want</a:t>
            </a:r>
            <a:endParaRPr lang="en-US" sz="4800" b="1" dirty="0">
              <a:solidFill>
                <a:schemeClr val="bg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28285" y="142337"/>
            <a:ext cx="294054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000000"/>
                </a:solidFill>
              </a:rPr>
              <a:t>Released in 2001</a:t>
            </a:r>
          </a:p>
          <a:p>
            <a:pPr algn="r"/>
            <a:r>
              <a:rPr lang="en-US" sz="1600" dirty="0" smtClean="0">
                <a:solidFill>
                  <a:srgbClr val="000000"/>
                </a:solidFill>
              </a:rPr>
              <a:t>8MB Internal RAM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2110" b="-5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1"/>
          <p:cNvSpPr>
            <a:spLocks/>
          </p:cNvSpPr>
          <p:nvPr/>
        </p:nvSpPr>
        <p:spPr bwMode="auto">
          <a:xfrm>
            <a:off x="0" y="1096895"/>
            <a:ext cx="9144000" cy="96748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Step 2: Choreograph User Journey</a:t>
            </a:r>
            <a:endParaRPr lang="en-US" sz="4400" b="1" dirty="0">
              <a:solidFill>
                <a:schemeClr val="tx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105" y="5133474"/>
            <a:ext cx="1729473" cy="1321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3896" y="5133474"/>
            <a:ext cx="1464014" cy="1321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5784" y="5133474"/>
            <a:ext cx="1679584" cy="1321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1472" y="5108251"/>
            <a:ext cx="1697791" cy="13465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82309"/>
            <a:ext cx="9144000" cy="6775692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street_com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5" name="Rectangle 1"/>
          <p:cNvSpPr>
            <a:spLocks/>
          </p:cNvSpPr>
          <p:nvPr/>
        </p:nvSpPr>
        <p:spPr bwMode="auto">
          <a:xfrm>
            <a:off x="0" y="0"/>
            <a:ext cx="9144000" cy="96748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Step 3: Storyboard Each Experience</a:t>
            </a:r>
            <a:endParaRPr lang="en-US" sz="4400" b="1" dirty="0">
              <a:solidFill>
                <a:schemeClr val="tx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4646" y="5857593"/>
            <a:ext cx="4599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TIMBER MART </a:t>
            </a:r>
            <a:r>
              <a:rPr lang="en-US" sz="1600" dirty="0" err="1" smtClean="0"/>
              <a:t>SharpShooter</a:t>
            </a:r>
            <a:r>
              <a:rPr lang="en-US" sz="1600" dirty="0" smtClean="0"/>
              <a:t> Game </a:t>
            </a:r>
          </a:p>
          <a:p>
            <a:r>
              <a:rPr lang="en-US" sz="1600" dirty="0" smtClean="0"/>
              <a:t>Contest for Junior Hockey Associations</a:t>
            </a:r>
            <a:br>
              <a:rPr lang="en-US" sz="1600" dirty="0" smtClean="0"/>
            </a:br>
            <a:r>
              <a:rPr lang="en-US" sz="1600" dirty="0" smtClean="0"/>
              <a:t>Facebook, </a:t>
            </a:r>
            <a:r>
              <a:rPr lang="en-US" sz="1600" dirty="0" err="1" smtClean="0"/>
              <a:t>iOS</a:t>
            </a:r>
            <a:r>
              <a:rPr lang="en-US" sz="1600" dirty="0" smtClean="0"/>
              <a:t>, &amp; Android</a:t>
            </a:r>
            <a:endParaRPr lang="en-US" sz="1600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95" descr="DSC085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7199" cy="6858000"/>
          </a:xfrm>
          <a:prstGeom prst="rect">
            <a:avLst/>
          </a:prstGeom>
          <a:noFill/>
          <a:ln w="9525">
            <a:solidFill>
              <a:srgbClr val="4D4D4D"/>
            </a:solidFill>
            <a:miter lim="800000"/>
            <a:headEnd/>
            <a:tailEnd/>
          </a:ln>
        </p:spPr>
      </p:pic>
      <p:sp>
        <p:nvSpPr>
          <p:cNvPr id="5" name="Rectangle 1"/>
          <p:cNvSpPr>
            <a:spLocks/>
          </p:cNvSpPr>
          <p:nvPr/>
        </p:nvSpPr>
        <p:spPr bwMode="auto">
          <a:xfrm>
            <a:off x="0" y="588213"/>
            <a:ext cx="9144000" cy="96252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Step 4: Build a Functional Prototype</a:t>
            </a:r>
            <a:endParaRPr lang="en-US" sz="4400" b="1" dirty="0">
              <a:solidFill>
                <a:schemeClr val="tx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witch_wall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l="6944" r="8027"/>
          <a:stretch>
            <a:fillRect/>
          </a:stretch>
        </p:blipFill>
        <p:spPr>
          <a:xfrm>
            <a:off x="0" y="-1"/>
            <a:ext cx="9144000" cy="6721237"/>
          </a:xfrm>
          <a:prstGeom prst="rect">
            <a:avLst/>
          </a:prstGeom>
        </p:spPr>
      </p:pic>
      <p:pic>
        <p:nvPicPr>
          <p:cNvPr id="6" name="Picture 5" descr="ScreenHunter_ Mar. 2303 10.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9144000" cy="6111875"/>
          </a:xfrm>
          <a:prstGeom prst="rect">
            <a:avLst/>
          </a:prstGeom>
        </p:spPr>
      </p:pic>
      <p:pic>
        <p:nvPicPr>
          <p:cNvPr id="7" name="Picture 6" descr="ScreenHunter_ Mar. 0902 13.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849"/>
            <a:ext cx="9144001" cy="6042025"/>
          </a:xfrm>
          <a:prstGeom prst="rect">
            <a:avLst/>
          </a:prstGeom>
        </p:spPr>
      </p:pic>
      <p:sp>
        <p:nvSpPr>
          <p:cNvPr id="5" name="Rectangle 1"/>
          <p:cNvSpPr>
            <a:spLocks/>
          </p:cNvSpPr>
          <p:nvPr/>
        </p:nvSpPr>
        <p:spPr bwMode="auto">
          <a:xfrm>
            <a:off x="1" y="1649851"/>
            <a:ext cx="9144000" cy="967482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Step 5: Build the Experience</a:t>
            </a:r>
            <a:endParaRPr lang="en-US" sz="4400" b="1" dirty="0">
              <a:solidFill>
                <a:schemeClr val="bg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t="7865" r="1022"/>
          <a:stretch>
            <a:fillRect/>
          </a:stretch>
        </p:blipFill>
        <p:spPr>
          <a:xfrm>
            <a:off x="0" y="1"/>
            <a:ext cx="9144000" cy="68622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10000" contrast="26000"/>
          </a:blip>
          <a:stretch>
            <a:fillRect/>
          </a:stretch>
        </p:blipFill>
        <p:spPr>
          <a:xfrm>
            <a:off x="0" y="1"/>
            <a:ext cx="9144000" cy="6862289"/>
          </a:xfrm>
          <a:prstGeom prst="rect">
            <a:avLst/>
          </a:prstGeom>
        </p:spPr>
      </p:pic>
      <p:sp>
        <p:nvSpPr>
          <p:cNvPr id="5" name="Rectangle 1"/>
          <p:cNvSpPr>
            <a:spLocks/>
          </p:cNvSpPr>
          <p:nvPr/>
        </p:nvSpPr>
        <p:spPr bwMode="auto">
          <a:xfrm>
            <a:off x="0" y="1195148"/>
            <a:ext cx="9144000" cy="96252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Step 6: Test With Real Users</a:t>
            </a:r>
            <a:endParaRPr lang="en-US" sz="4400" b="1" dirty="0">
              <a:solidFill>
                <a:schemeClr val="tx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r="11321"/>
          <a:stretch>
            <a:fillRect/>
          </a:stretch>
        </p:blipFill>
        <p:spPr>
          <a:xfrm>
            <a:off x="0" y="37593"/>
            <a:ext cx="9144000" cy="68204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9143999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37593"/>
            <a:ext cx="9144000" cy="6794145"/>
          </a:xfrm>
          <a:prstGeom prst="rect">
            <a:avLst/>
          </a:prstGeom>
        </p:spPr>
      </p:pic>
      <p:sp>
        <p:nvSpPr>
          <p:cNvPr id="7" name="Rectangle 1"/>
          <p:cNvSpPr>
            <a:spLocks/>
          </p:cNvSpPr>
          <p:nvPr/>
        </p:nvSpPr>
        <p:spPr bwMode="auto">
          <a:xfrm>
            <a:off x="0" y="2772115"/>
            <a:ext cx="9144000" cy="96748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Step 7: Execute and Measure</a:t>
            </a:r>
            <a:endParaRPr lang="en-US" sz="4400" b="1" dirty="0">
              <a:solidFill>
                <a:schemeClr val="tx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t="50565"/>
          <a:stretch>
            <a:fillRect/>
          </a:stretch>
        </p:blipFill>
        <p:spPr bwMode="auto">
          <a:xfrm>
            <a:off x="2388256" y="0"/>
            <a:ext cx="6755744" cy="685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Rectangle 1"/>
          <p:cNvSpPr>
            <a:spLocks/>
          </p:cNvSpPr>
          <p:nvPr/>
        </p:nvSpPr>
        <p:spPr bwMode="auto">
          <a:xfrm>
            <a:off x="0" y="2372864"/>
            <a:ext cx="9144000" cy="159622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Step 7.5: Expect it to change </a:t>
            </a:r>
            <a:br>
              <a:rPr lang="en-US" sz="4400" b="1" dirty="0" smtClean="0">
                <a:solidFill>
                  <a:schemeClr val="tx1"/>
                </a:solidFill>
              </a:rPr>
            </a:br>
            <a:r>
              <a:rPr lang="en-US" sz="4400" b="1" dirty="0" smtClean="0">
                <a:solidFill>
                  <a:schemeClr val="tx1"/>
                </a:solidFill>
              </a:rPr>
              <a:t>in ways you could not imagine</a:t>
            </a:r>
            <a:endParaRPr lang="en-US" sz="4400" b="1" dirty="0">
              <a:solidFill>
                <a:schemeClr val="tx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134" y="500337"/>
            <a:ext cx="7657679" cy="5800486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Know What You Want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Choreograph User Journey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Storyboard Each Experience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Build a Functional Prototype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Build the Experience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Test with Real Users</a:t>
            </a:r>
          </a:p>
          <a:p>
            <a:pPr>
              <a:spcBef>
                <a:spcPts val="800"/>
              </a:spcBef>
              <a:buFont typeface="+mj-lt"/>
              <a:buAutoNum type="arabicPeriod"/>
            </a:pPr>
            <a:r>
              <a:rPr lang="en-US" sz="3600" dirty="0" smtClean="0"/>
              <a:t>Execute &amp; Measure</a:t>
            </a:r>
          </a:p>
          <a:p>
            <a:pPr>
              <a:spcBef>
                <a:spcPts val="800"/>
              </a:spcBef>
              <a:buNone/>
            </a:pPr>
            <a:r>
              <a:rPr lang="en-US" sz="3600" dirty="0" smtClean="0"/>
              <a:t>½ 	Expect it to change, often in ways </a:t>
            </a:r>
            <a:br>
              <a:rPr lang="en-US" sz="3600" dirty="0" smtClean="0"/>
            </a:br>
            <a:r>
              <a:rPr lang="en-US" sz="3600" dirty="0" smtClean="0"/>
              <a:t>you could not even imagine…</a:t>
            </a:r>
          </a:p>
        </p:txBody>
      </p:sp>
      <p:sp>
        <p:nvSpPr>
          <p:cNvPr id="4" name="Rectangle 1"/>
          <p:cNvSpPr>
            <a:spLocks/>
          </p:cNvSpPr>
          <p:nvPr/>
        </p:nvSpPr>
        <p:spPr bwMode="auto">
          <a:xfrm>
            <a:off x="0" y="2804276"/>
            <a:ext cx="9144000" cy="967482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800" b="1" dirty="0" smtClean="0"/>
              <a:t>What am I missing here?</a:t>
            </a:r>
            <a:endParaRPr lang="en-US" sz="4800" b="1" dirty="0">
              <a:solidFill>
                <a:schemeClr val="bg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6075" y="808239"/>
            <a:ext cx="6477000" cy="4214386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8000" b="1" dirty="0" smtClean="0"/>
              <a:t>Ideation</a:t>
            </a:r>
            <a:br>
              <a:rPr lang="en-US" sz="8000" b="1" dirty="0" smtClean="0"/>
            </a:br>
            <a:r>
              <a:rPr lang="en-US" sz="8000" b="1" dirty="0" smtClean="0"/>
              <a:t>is not a step,</a:t>
            </a:r>
            <a:br>
              <a:rPr lang="en-US" sz="8000" b="1" dirty="0" smtClean="0"/>
            </a:br>
            <a:r>
              <a:rPr lang="en-US" sz="8000" b="1" dirty="0" smtClean="0"/>
              <a:t>it’s a constant</a:t>
            </a:r>
            <a:endParaRPr lang="en-US" sz="8000" b="1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2"/>
      <p:bldP spid="2" grpId="2"/>
      <p:bldP spid="2" grpId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0798"/>
            <a:ext cx="9144000" cy="868362"/>
          </a:xfrm>
        </p:spPr>
        <p:txBody>
          <a:bodyPr/>
          <a:lstStyle/>
          <a:p>
            <a:r>
              <a:rPr lang="en-US" sz="4400" b="1" dirty="0" smtClean="0"/>
              <a:t>Typical Brainstorms</a:t>
            </a:r>
            <a:endParaRPr lang="en-US" sz="4400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23287" y="1338864"/>
          <a:ext cx="8369578" cy="5115652"/>
        </p:xfrm>
        <a:graphic>
          <a:graphicData uri="http://schemas.openxmlformats.org/drawingml/2006/table">
            <a:tbl>
              <a:tblPr firstRow="1" lastRow="1" bandRow="1">
                <a:tableStyleId>{125E5076-3810-47DD-B79F-674D7AD40C01}</a:tableStyleId>
              </a:tblPr>
              <a:tblGrid>
                <a:gridCol w="1195654"/>
                <a:gridCol w="1195654"/>
                <a:gridCol w="1195654"/>
                <a:gridCol w="1195654"/>
                <a:gridCol w="1195654"/>
                <a:gridCol w="1195654"/>
                <a:gridCol w="1195654"/>
              </a:tblGrid>
              <a:tr h="42016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Idea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Idea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Idea 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Idea 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Idea 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Idea F</a:t>
                      </a:r>
                      <a:endParaRPr lang="en-US" dirty="0"/>
                    </a:p>
                  </a:txBody>
                  <a:tcPr/>
                </a:tc>
              </a:tr>
              <a:tr h="612595">
                <a:tc>
                  <a:txBody>
                    <a:bodyPr/>
                    <a:lstStyle/>
                    <a:p>
                      <a:r>
                        <a:rPr lang="en-US" dirty="0" smtClean="0"/>
                        <a:t>Problem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2595">
                <a:tc>
                  <a:txBody>
                    <a:bodyPr/>
                    <a:lstStyle/>
                    <a:p>
                      <a:r>
                        <a:rPr lang="en-US" dirty="0" smtClean="0"/>
                        <a:t>Problem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2595">
                <a:tc>
                  <a:txBody>
                    <a:bodyPr/>
                    <a:lstStyle/>
                    <a:p>
                      <a:r>
                        <a:rPr lang="en-US" dirty="0" smtClean="0"/>
                        <a:t>Problem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2595">
                <a:tc>
                  <a:txBody>
                    <a:bodyPr/>
                    <a:lstStyle/>
                    <a:p>
                      <a:r>
                        <a:rPr lang="en-US" dirty="0" smtClean="0"/>
                        <a:t>Problem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2595">
                <a:tc>
                  <a:txBody>
                    <a:bodyPr/>
                    <a:lstStyle/>
                    <a:p>
                      <a:r>
                        <a:rPr lang="en-US" dirty="0" smtClean="0"/>
                        <a:t>Problem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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2595">
                <a:tc>
                  <a:txBody>
                    <a:bodyPr/>
                    <a:lstStyle/>
                    <a:p>
                      <a:r>
                        <a:rPr lang="en-US" dirty="0" smtClean="0"/>
                        <a:t>Problem 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2595">
                <a:tc>
                  <a:txBody>
                    <a:bodyPr/>
                    <a:lstStyle/>
                    <a:p>
                      <a:r>
                        <a:rPr lang="en-US" dirty="0" smtClean="0"/>
                        <a:t>Problem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Wingdings"/>
                          <a:ea typeface="Wingdings"/>
                          <a:cs typeface="Wingdings"/>
                        </a:rPr>
                        <a:t>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07320">
                <a:tc gridSpan="7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Real Winners!</a:t>
                      </a:r>
                      <a:endParaRPr lang="en-US" dirty="0"/>
                    </a:p>
                  </a:txBody>
                  <a:tcP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r="1555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463198"/>
            <a:ext cx="91440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trike="sngStrike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Ideation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Idea Execution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3066"/>
            <a:ext cx="9144000" cy="868362"/>
          </a:xfrm>
        </p:spPr>
        <p:txBody>
          <a:bodyPr/>
          <a:lstStyle/>
          <a:p>
            <a:r>
              <a:rPr lang="en-US" sz="4400" b="1" dirty="0" smtClean="0"/>
              <a:t>True Ideation Process</a:t>
            </a:r>
            <a:endParaRPr lang="en-US" sz="4400" b="1" dirty="0"/>
          </a:p>
        </p:txBody>
      </p:sp>
      <p:sp>
        <p:nvSpPr>
          <p:cNvPr id="5" name="Extract 4"/>
          <p:cNvSpPr/>
          <p:nvPr/>
        </p:nvSpPr>
        <p:spPr>
          <a:xfrm rot="5400000">
            <a:off x="1317756" y="2386106"/>
            <a:ext cx="3626404" cy="3380193"/>
          </a:xfrm>
          <a:prstGeom prst="flowChartExtra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erge 5"/>
          <p:cNvSpPr/>
          <p:nvPr/>
        </p:nvSpPr>
        <p:spPr>
          <a:xfrm rot="5400000">
            <a:off x="3468724" y="2386112"/>
            <a:ext cx="3626404" cy="3380184"/>
          </a:xfrm>
          <a:prstGeom prst="flowChartMerge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/>
          <p:cNvGrpSpPr/>
          <p:nvPr/>
        </p:nvGrpSpPr>
        <p:grpSpPr>
          <a:xfrm>
            <a:off x="307849" y="2843704"/>
            <a:ext cx="642023" cy="2402838"/>
            <a:chOff x="307849" y="2843704"/>
            <a:chExt cx="642023" cy="2402838"/>
          </a:xfrm>
        </p:grpSpPr>
        <p:sp>
          <p:nvSpPr>
            <p:cNvPr id="16" name="TextBox 15"/>
            <p:cNvSpPr txBox="1"/>
            <p:nvPr/>
          </p:nvSpPr>
          <p:spPr>
            <a:xfrm>
              <a:off x="307849" y="2843704"/>
              <a:ext cx="64202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 smtClean="0">
                  <a:latin typeface="Wingdings"/>
                  <a:ea typeface="Wingdings"/>
                  <a:cs typeface="Wingdings"/>
                </a:rPr>
                <a:t></a:t>
              </a:r>
              <a:endParaRPr lang="en-US" sz="40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7849" y="4538656"/>
              <a:ext cx="64202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 smtClean="0">
                  <a:latin typeface="Wingdings"/>
                  <a:ea typeface="Wingdings"/>
                  <a:cs typeface="Wingdings"/>
                </a:rPr>
                <a:t></a:t>
              </a:r>
              <a:endParaRPr lang="en-US" sz="40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7849" y="3703990"/>
              <a:ext cx="64202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 smtClean="0">
                  <a:latin typeface="Wingdings"/>
                  <a:ea typeface="Wingdings"/>
                  <a:cs typeface="Wingdings"/>
                </a:rPr>
                <a:t></a:t>
              </a:r>
              <a:endParaRPr lang="en-US" sz="4000" b="1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131055" y="2568834"/>
            <a:ext cx="1595753" cy="3010310"/>
            <a:chOff x="1131055" y="2568834"/>
            <a:chExt cx="1595753" cy="3010310"/>
          </a:xfrm>
        </p:grpSpPr>
        <p:sp>
          <p:nvSpPr>
            <p:cNvPr id="9" name="Oval 8"/>
            <p:cNvSpPr/>
            <p:nvPr/>
          </p:nvSpPr>
          <p:spPr>
            <a:xfrm>
              <a:off x="1133558" y="2568834"/>
              <a:ext cx="614605" cy="54974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1131055" y="3381447"/>
              <a:ext cx="614605" cy="54974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1133558" y="4167569"/>
              <a:ext cx="614605" cy="54974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1133558" y="5029404"/>
              <a:ext cx="614605" cy="54974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900563" y="3106577"/>
              <a:ext cx="614605" cy="54974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2112203" y="3791025"/>
              <a:ext cx="614605" cy="54974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1900563" y="4538656"/>
              <a:ext cx="614605" cy="54974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859968" y="3593131"/>
            <a:ext cx="1653774" cy="1008714"/>
            <a:chOff x="2859968" y="3593131"/>
            <a:chExt cx="1653774" cy="1008714"/>
          </a:xfrm>
        </p:grpSpPr>
        <p:sp>
          <p:nvSpPr>
            <p:cNvPr id="8" name="Oval 7"/>
            <p:cNvSpPr/>
            <p:nvPr/>
          </p:nvSpPr>
          <p:spPr>
            <a:xfrm>
              <a:off x="3899137" y="3791025"/>
              <a:ext cx="614605" cy="549740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869041" y="3593131"/>
              <a:ext cx="614605" cy="54974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2859968" y="4052105"/>
              <a:ext cx="614605" cy="54974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05615" y="3118574"/>
            <a:ext cx="3250308" cy="1800820"/>
            <a:chOff x="4705615" y="3118574"/>
            <a:chExt cx="3250308" cy="1800820"/>
          </a:xfrm>
        </p:grpSpPr>
        <p:sp>
          <p:nvSpPr>
            <p:cNvPr id="10" name="Oval 9"/>
            <p:cNvSpPr/>
            <p:nvPr/>
          </p:nvSpPr>
          <p:spPr>
            <a:xfrm>
              <a:off x="5942621" y="3118574"/>
              <a:ext cx="2013302" cy="1800820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4705615" y="3591657"/>
              <a:ext cx="1064838" cy="95245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103683" y="2166750"/>
            <a:ext cx="642023" cy="3990729"/>
            <a:chOff x="8103683" y="2166750"/>
            <a:chExt cx="642023" cy="3990729"/>
          </a:xfrm>
        </p:grpSpPr>
        <p:sp>
          <p:nvSpPr>
            <p:cNvPr id="25" name="TextBox 24"/>
            <p:cNvSpPr txBox="1"/>
            <p:nvPr/>
          </p:nvSpPr>
          <p:spPr>
            <a:xfrm>
              <a:off x="8103683" y="2166750"/>
              <a:ext cx="64202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 smtClean="0">
                  <a:latin typeface="Wingdings"/>
                  <a:ea typeface="Wingdings"/>
                  <a:cs typeface="Wingdings"/>
                </a:rPr>
                <a:t></a:t>
              </a:r>
              <a:endParaRPr lang="en-US" sz="40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103683" y="3476822"/>
              <a:ext cx="64202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 smtClean="0">
                  <a:latin typeface="Wingdings"/>
                  <a:ea typeface="Wingdings"/>
                  <a:cs typeface="Wingdings"/>
                </a:rPr>
                <a:t></a:t>
              </a:r>
              <a:endParaRPr lang="en-US" sz="40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103683" y="2834596"/>
              <a:ext cx="64202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 smtClean="0">
                  <a:latin typeface="Wingdings"/>
                  <a:ea typeface="Wingdings"/>
                  <a:cs typeface="Wingdings"/>
                </a:rPr>
                <a:t></a:t>
              </a:r>
              <a:endParaRPr lang="en-US" sz="40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103683" y="4139521"/>
              <a:ext cx="64202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 smtClean="0">
                  <a:latin typeface="Wingdings"/>
                  <a:ea typeface="Wingdings"/>
                  <a:cs typeface="Wingdings"/>
                </a:rPr>
                <a:t></a:t>
              </a:r>
              <a:endParaRPr lang="en-US" sz="40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103683" y="5449593"/>
              <a:ext cx="64202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 smtClean="0">
                  <a:latin typeface="Wingdings"/>
                  <a:ea typeface="Wingdings"/>
                  <a:cs typeface="Wingdings"/>
                </a:rPr>
                <a:t></a:t>
              </a:r>
              <a:endParaRPr lang="en-US" sz="40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103683" y="4807367"/>
              <a:ext cx="64202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 smtClean="0">
                  <a:latin typeface="Wingdings"/>
                  <a:ea typeface="Wingdings"/>
                  <a:cs typeface="Wingdings"/>
                </a:rPr>
                <a:t></a:t>
              </a:r>
              <a:endParaRPr lang="en-US" sz="4000" b="1" dirty="0"/>
            </a:p>
          </p:txBody>
        </p:sp>
      </p:grpSp>
      <p:sp>
        <p:nvSpPr>
          <p:cNvPr id="32" name="Rounded Rectangular Callout 31"/>
          <p:cNvSpPr/>
          <p:nvPr/>
        </p:nvSpPr>
        <p:spPr>
          <a:xfrm>
            <a:off x="307849" y="1371600"/>
            <a:ext cx="2207319" cy="795150"/>
          </a:xfrm>
          <a:prstGeom prst="wedgeRoundRectCallout">
            <a:avLst>
              <a:gd name="adj1" fmla="val -37395"/>
              <a:gd name="adj2" fmla="val 130264"/>
              <a:gd name="adj3" fmla="val 16667"/>
            </a:avLst>
          </a:prstGeom>
          <a:solidFill>
            <a:srgbClr val="000000"/>
          </a:solidFill>
          <a:ln w="63500" cap="flat" cmpd="sng" algn="ctr">
            <a:solidFill>
              <a:srgbClr val="860908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1. Simplify Requirements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3" name="Rounded Rectangular Callout 32"/>
          <p:cNvSpPr/>
          <p:nvPr/>
        </p:nvSpPr>
        <p:spPr>
          <a:xfrm>
            <a:off x="1900563" y="5889406"/>
            <a:ext cx="2207319" cy="795150"/>
          </a:xfrm>
          <a:prstGeom prst="wedgeRoundRectCallout">
            <a:avLst>
              <a:gd name="adj1" fmla="val -39138"/>
              <a:gd name="adj2" fmla="val -119011"/>
              <a:gd name="adj3" fmla="val 16667"/>
            </a:avLst>
          </a:prstGeom>
          <a:solidFill>
            <a:srgbClr val="000000"/>
          </a:solidFill>
          <a:ln w="63500" cap="flat" cmpd="sng" algn="ctr">
            <a:solidFill>
              <a:srgbClr val="860908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2. Ideate Together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4" name="Rounded Rectangular Callout 33"/>
          <p:cNvSpPr/>
          <p:nvPr/>
        </p:nvSpPr>
        <p:spPr>
          <a:xfrm>
            <a:off x="3410082" y="1631346"/>
            <a:ext cx="2207319" cy="795150"/>
          </a:xfrm>
          <a:prstGeom prst="wedgeRoundRectCallout">
            <a:avLst>
              <a:gd name="adj1" fmla="val -33908"/>
              <a:gd name="adj2" fmla="val 176247"/>
              <a:gd name="adj3" fmla="val 16667"/>
            </a:avLst>
          </a:prstGeom>
          <a:solidFill>
            <a:srgbClr val="000000"/>
          </a:solidFill>
          <a:ln w="63500" cap="flat" cmpd="sng" algn="ctr">
            <a:solidFill>
              <a:srgbClr val="860908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3. Compare</a:t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Not Eliminate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5" name="Rounded Rectangular Callout 34"/>
          <p:cNvSpPr/>
          <p:nvPr/>
        </p:nvSpPr>
        <p:spPr>
          <a:xfrm>
            <a:off x="4550361" y="5889405"/>
            <a:ext cx="2207319" cy="795150"/>
          </a:xfrm>
          <a:prstGeom prst="wedgeRoundRectCallout">
            <a:avLst>
              <a:gd name="adj1" fmla="val -3400"/>
              <a:gd name="adj2" fmla="val -152893"/>
              <a:gd name="adj3" fmla="val 16667"/>
            </a:avLst>
          </a:prstGeom>
          <a:solidFill>
            <a:srgbClr val="000000"/>
          </a:solidFill>
          <a:ln w="63500" cap="flat" cmpd="sng" algn="ctr">
            <a:solidFill>
              <a:srgbClr val="860908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4. Amplify Your</a:t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Best Ideas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7" name="Rounded Rectangular Callout 36"/>
          <p:cNvSpPr/>
          <p:nvPr/>
        </p:nvSpPr>
        <p:spPr>
          <a:xfrm>
            <a:off x="6757680" y="1329991"/>
            <a:ext cx="2207319" cy="795150"/>
          </a:xfrm>
          <a:prstGeom prst="wedgeRoundRectCallout">
            <a:avLst>
              <a:gd name="adj1" fmla="val -2528"/>
              <a:gd name="adj2" fmla="val 135104"/>
              <a:gd name="adj3" fmla="val 16667"/>
            </a:avLst>
          </a:prstGeom>
          <a:solidFill>
            <a:srgbClr val="000000"/>
          </a:solidFill>
          <a:ln w="63500" cap="flat" cmpd="sng" algn="ctr">
            <a:solidFill>
              <a:srgbClr val="860908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5. Pilot &amp; User</a:t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Test Your Ideas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150" y="1404803"/>
            <a:ext cx="7576406" cy="3309929"/>
          </a:xfrm>
        </p:spPr>
        <p:txBody>
          <a:bodyPr/>
          <a:lstStyle/>
          <a:p>
            <a:pPr algn="ctr">
              <a:lnSpc>
                <a:spcPts val="8000"/>
              </a:lnSpc>
              <a:spcBef>
                <a:spcPts val="0"/>
              </a:spcBef>
            </a:pPr>
            <a:r>
              <a:rPr lang="en-US" sz="7200" b="1" dirty="0" smtClean="0"/>
              <a:t>3 Laws of Innovation with New Technology</a:t>
            </a:r>
            <a:endParaRPr lang="en-US" sz="7200" b="1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100_27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2" cy="6858000"/>
          </a:xfrm>
          <a:prstGeom prst="rect">
            <a:avLst/>
          </a:prstGeom>
        </p:spPr>
      </p:pic>
      <p:sp>
        <p:nvSpPr>
          <p:cNvPr id="8" name="Rectangle 1"/>
          <p:cNvSpPr>
            <a:spLocks/>
          </p:cNvSpPr>
          <p:nvPr/>
        </p:nvSpPr>
        <p:spPr bwMode="auto">
          <a:xfrm>
            <a:off x="2" y="1481771"/>
            <a:ext cx="9144000" cy="96748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Law #1: Choose Simple &amp; Powerful</a:t>
            </a:r>
            <a:endParaRPr lang="en-US" sz="4400" b="1" dirty="0">
              <a:solidFill>
                <a:schemeClr val="tx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l="5596" r="559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1"/>
          <p:cNvSpPr>
            <a:spLocks/>
          </p:cNvSpPr>
          <p:nvPr/>
        </p:nvSpPr>
        <p:spPr bwMode="auto">
          <a:xfrm>
            <a:off x="0" y="2655641"/>
            <a:ext cx="9144000" cy="96748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Law #2: Use Natural </a:t>
            </a:r>
            <a:r>
              <a:rPr lang="en-US" sz="4400" b="1" dirty="0" err="1" smtClean="0">
                <a:solidFill>
                  <a:schemeClr val="tx1"/>
                </a:solidFill>
              </a:rPr>
              <a:t>Behaviour</a:t>
            </a:r>
            <a:endParaRPr lang="en-US" sz="4400" b="1" dirty="0">
              <a:solidFill>
                <a:schemeClr val="tx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ireShot capture #100 - 'hypercube' - hypercube_nissan_adeo_com_7070_signup_en_index_htm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7148"/>
            <a:ext cx="9144000" cy="6124575"/>
          </a:xfrm>
          <a:prstGeom prst="rect">
            <a:avLst/>
          </a:prstGeom>
        </p:spPr>
      </p:pic>
      <p:sp>
        <p:nvSpPr>
          <p:cNvPr id="6" name="Rectangle 1"/>
          <p:cNvSpPr>
            <a:spLocks/>
          </p:cNvSpPr>
          <p:nvPr/>
        </p:nvSpPr>
        <p:spPr bwMode="auto">
          <a:xfrm>
            <a:off x="0" y="3139382"/>
            <a:ext cx="9144000" cy="967482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Law #3: Rely on Native Integration</a:t>
            </a:r>
            <a:endParaRPr lang="en-US" sz="4400" b="1" dirty="0">
              <a:solidFill>
                <a:schemeClr val="tx1"/>
              </a:solidFill>
              <a:latin typeface="Calibri Bold" pitchFamily="-84" charset="0"/>
              <a:ea typeface="ＭＳ Ｐゴシック" pitchFamily="14" charset="-128"/>
              <a:sym typeface="Calibri Bold" pitchFamily="-8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58384"/>
            <a:ext cx="8200980" cy="1362075"/>
          </a:xfrm>
        </p:spPr>
        <p:txBody>
          <a:bodyPr/>
          <a:lstStyle/>
          <a:p>
            <a:r>
              <a:rPr lang="en-US" sz="4400" dirty="0" smtClean="0"/>
              <a:t>Thank You + Surprise + Questions</a:t>
            </a:r>
            <a:br>
              <a:rPr lang="en-US" sz="4400" dirty="0" smtClean="0"/>
            </a:br>
            <a:endParaRPr lang="en-US" sz="4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7200" y="1776539"/>
            <a:ext cx="7772400" cy="412285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EEA62D"/>
                </a:solidFill>
              </a:rPr>
              <a:t>Adam Kruszynski</a:t>
            </a:r>
          </a:p>
          <a:p>
            <a:r>
              <a:rPr lang="en-US" sz="2400" dirty="0" smtClean="0"/>
              <a:t>Director of Digital @ Revolve</a:t>
            </a:r>
          </a:p>
          <a:p>
            <a:r>
              <a:rPr lang="en-US" sz="2400" dirty="0" smtClean="0"/>
              <a:t>Co-Chair @ AIM Conference</a:t>
            </a:r>
            <a:endParaRPr lang="en-US" sz="2400" dirty="0" smtClean="0"/>
          </a:p>
          <a:p>
            <a:r>
              <a:rPr lang="en-US" dirty="0" smtClean="0"/>
              <a:t>LinkedIn: </a:t>
            </a:r>
            <a:r>
              <a:rPr lang="en-US" dirty="0" err="1" smtClean="0"/>
              <a:t>ca.linkedin.com/in/kruszynskiadam</a:t>
            </a:r>
            <a:r>
              <a:rPr lang="en-US" dirty="0" smtClean="0"/>
              <a:t>/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adamoutsidedbox</a:t>
            </a:r>
            <a:endParaRPr lang="en-US" dirty="0" smtClean="0"/>
          </a:p>
          <a:p>
            <a:r>
              <a:rPr lang="en-US" dirty="0" smtClean="0"/>
              <a:t>Website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EEA62D"/>
                </a:solidFill>
              </a:rPr>
              <a:t>www.adamoutsidethebox.com</a:t>
            </a:r>
            <a:r>
              <a:rPr lang="en-US" dirty="0" smtClean="0"/>
              <a:t> </a:t>
            </a:r>
          </a:p>
          <a:p>
            <a:r>
              <a:rPr lang="en-US" dirty="0" smtClean="0"/>
              <a:t>(also has copy of this deck)</a:t>
            </a:r>
            <a:endParaRPr lang="en-US" dirty="0" smtClean="0"/>
          </a:p>
        </p:txBody>
      </p:sp>
      <p:pic>
        <p:nvPicPr>
          <p:cNvPr id="4" name="Picture 3" descr="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262" y="2866474"/>
            <a:ext cx="2902564" cy="37855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 Placeholder 6"/>
          <p:cNvSpPr txBox="1">
            <a:spLocks/>
          </p:cNvSpPr>
          <p:nvPr/>
        </p:nvSpPr>
        <p:spPr>
          <a:xfrm>
            <a:off x="457200" y="5021731"/>
            <a:ext cx="5228712" cy="1688349"/>
          </a:xfrm>
          <a:prstGeom prst="rect">
            <a:avLst/>
          </a:prstGeom>
        </p:spPr>
        <p:txBody>
          <a:bodyPr vert="horz" lIns="91440" tIns="0" rIns="45720" bIns="0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Surprise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You are welcome to download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my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digital book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A62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FREE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iTunes / PDF)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lang="en-US" sz="24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www.adamoutsidethebox.com</a:t>
            </a: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/writing/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Adam Outside The Box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3525734" y="2265564"/>
            <a:ext cx="2092531" cy="2150115"/>
            <a:chOff x="2479469" y="2265564"/>
            <a:chExt cx="2092531" cy="2150115"/>
          </a:xfrm>
        </p:grpSpPr>
        <p:sp>
          <p:nvSpPr>
            <p:cNvPr id="4" name="Rounded Rectangle 3"/>
            <p:cNvSpPr/>
            <p:nvPr/>
          </p:nvSpPr>
          <p:spPr>
            <a:xfrm>
              <a:off x="2479469" y="2265564"/>
              <a:ext cx="2092531" cy="2150115"/>
            </a:xfrm>
            <a:prstGeom prst="roundRect">
              <a:avLst/>
            </a:prstGeom>
            <a:noFill/>
            <a:ln w="762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388638" y="3217963"/>
              <a:ext cx="274194" cy="274194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14400" y="2756193"/>
            <a:ext cx="228170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Security</a:t>
            </a:r>
          </a:p>
          <a:p>
            <a:pPr algn="r"/>
            <a:r>
              <a:rPr lang="en-US" sz="2400" b="1" dirty="0" smtClean="0"/>
              <a:t>Safety</a:t>
            </a:r>
          </a:p>
          <a:p>
            <a:pPr algn="r"/>
            <a:r>
              <a:rPr lang="en-US" sz="2400" b="1" dirty="0" smtClean="0"/>
              <a:t>Familiarity</a:t>
            </a:r>
            <a:endParaRPr lang="en-US" sz="2400" b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0" y="4476419"/>
            <a:ext cx="9144000" cy="1696609"/>
            <a:chOff x="0" y="4476419"/>
            <a:chExt cx="9144000" cy="1696609"/>
          </a:xfrm>
        </p:grpSpPr>
        <p:sp>
          <p:nvSpPr>
            <p:cNvPr id="11" name="TextBox 10"/>
            <p:cNvSpPr txBox="1"/>
            <p:nvPr/>
          </p:nvSpPr>
          <p:spPr>
            <a:xfrm>
              <a:off x="2710021" y="5065032"/>
              <a:ext cx="37239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Ability to Change</a:t>
              </a:r>
              <a:endParaRPr lang="en-US" sz="3600" b="1" dirty="0">
                <a:solidFill>
                  <a:schemeClr val="accent3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0" y="5711363"/>
              <a:ext cx="9144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Strategy | Innovation | Management | Communication</a:t>
              </a:r>
              <a:endParaRPr lang="en-US" sz="2400" b="1" dirty="0"/>
            </a:p>
          </p:txBody>
        </p:sp>
        <p:sp>
          <p:nvSpPr>
            <p:cNvPr id="15" name="Left Brace 14"/>
            <p:cNvSpPr/>
            <p:nvPr/>
          </p:nvSpPr>
          <p:spPr>
            <a:xfrm rot="16200000">
              <a:off x="4254231" y="2701657"/>
              <a:ext cx="646331" cy="4195855"/>
            </a:xfrm>
            <a:prstGeom prst="leftBrace">
              <a:avLst/>
            </a:prstGeom>
            <a:ln w="635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069612" y="2756193"/>
            <a:ext cx="4887418" cy="1200328"/>
            <a:chOff x="4069612" y="2756193"/>
            <a:chExt cx="4887418" cy="1200328"/>
          </a:xfrm>
        </p:grpSpPr>
        <p:sp>
          <p:nvSpPr>
            <p:cNvPr id="7" name="Oval 6"/>
            <p:cNvSpPr/>
            <p:nvPr/>
          </p:nvSpPr>
          <p:spPr>
            <a:xfrm>
              <a:off x="5441453" y="3233266"/>
              <a:ext cx="274194" cy="274194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75324" y="2756193"/>
              <a:ext cx="2281706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Learning</a:t>
              </a:r>
            </a:p>
            <a:p>
              <a:r>
                <a:rPr lang="en-US" sz="2400" b="1" dirty="0" smtClean="0"/>
                <a:t>Adventure</a:t>
              </a:r>
            </a:p>
            <a:p>
              <a:r>
                <a:rPr lang="en-US" sz="2400" b="1" dirty="0" smtClean="0"/>
                <a:t>Growth</a:t>
              </a:r>
              <a:endParaRPr lang="en-US" sz="2400" b="1" dirty="0"/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4069612" y="2972642"/>
              <a:ext cx="995756" cy="779236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81104E-7 6.5308E-7 L -0.11643 6.5308E-7 " pathEditMode="relative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32605E-6 -4.11302E-6 L -0.11679 0.00023 " pathEditMode="relative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8" grpId="2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5057</TotalTime>
  <Words>1553</Words>
  <Application>Microsoft Macintosh PowerPoint</Application>
  <PresentationFormat>On-screen Show (4:3)</PresentationFormat>
  <Paragraphs>308</Paragraphs>
  <Slides>25</Slides>
  <Notes>25</Notes>
  <HiddenSlides>0</HiddenSlides>
  <MMClips>2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Inkwell</vt:lpstr>
      <vt:lpstr>Creating  Truly Innovative Experiences</vt:lpstr>
      <vt:lpstr>Slide 2</vt:lpstr>
      <vt:lpstr>Where is this all going?</vt:lpstr>
      <vt:lpstr>The Big</vt:lpstr>
      <vt:lpstr>7 ½ Steps  to Create  Truly Innovative Experiences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Ideation is not a step, it’s a constant</vt:lpstr>
      <vt:lpstr>Typical Brainstorms</vt:lpstr>
      <vt:lpstr>True Ideation Process</vt:lpstr>
      <vt:lpstr>3 Laws of Innovation with New Technology</vt:lpstr>
      <vt:lpstr>Slide 21</vt:lpstr>
      <vt:lpstr>Slide 22</vt:lpstr>
      <vt:lpstr>Slide 23</vt:lpstr>
      <vt:lpstr>Thank You + Surprise + Questions </vt:lpstr>
      <vt:lpstr>Adam Outside The Box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187</cp:revision>
  <dcterms:created xsi:type="dcterms:W3CDTF">2013-10-25T10:11:51Z</dcterms:created>
  <dcterms:modified xsi:type="dcterms:W3CDTF">2013-10-25T12:22:32Z</dcterms:modified>
</cp:coreProperties>
</file>